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58" r:id="rId4"/>
    <p:sldId id="259" r:id="rId5"/>
    <p:sldId id="282" r:id="rId6"/>
    <p:sldId id="260" r:id="rId7"/>
    <p:sldId id="261" r:id="rId8"/>
    <p:sldId id="267" r:id="rId9"/>
    <p:sldId id="268" r:id="rId10"/>
    <p:sldId id="292" r:id="rId11"/>
    <p:sldId id="269" r:id="rId12"/>
    <p:sldId id="270" r:id="rId13"/>
    <p:sldId id="271" r:id="rId14"/>
    <p:sldId id="272" r:id="rId15"/>
    <p:sldId id="273" r:id="rId16"/>
    <p:sldId id="274" r:id="rId17"/>
    <p:sldId id="275" r:id="rId18"/>
    <p:sldId id="276" r:id="rId19"/>
    <p:sldId id="283" r:id="rId20"/>
    <p:sldId id="284" r:id="rId21"/>
    <p:sldId id="285" r:id="rId22"/>
    <p:sldId id="286" r:id="rId23"/>
    <p:sldId id="287" r:id="rId24"/>
    <p:sldId id="288" r:id="rId25"/>
    <p:sldId id="289" r:id="rId26"/>
    <p:sldId id="290" r:id="rId27"/>
    <p:sldId id="291" r:id="rId28"/>
    <p:sldId id="277" r:id="rId29"/>
    <p:sldId id="278" r:id="rId30"/>
    <p:sldId id="279" r:id="rId31"/>
    <p:sldId id="280"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F4B565-FF8C-4875-9243-15ED0478607B}">
  <a:tblStyle styleId="{78F4B565-FF8C-4875-9243-15ED047860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4" d="100"/>
          <a:sy n="34" d="100"/>
        </p:scale>
        <p:origin x="917" y="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e417f7ba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e417f7ba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e417f7ba1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e417f7ba1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e417f7ba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e417f7ba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e417f7ba1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e417f7ba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a69b71ec2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a69b71ec2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a69b71ec2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a69b71ec2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a7f79654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a7f79654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e417f7ba1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e417f7ba1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e3c1627e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e3c1627e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e417f7ba1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ee417f7ba1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ec93a3ee45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ec93a3ee45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d7bf483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d7bf483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c93a3ee45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c93a3ee45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d7bf48312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d7bf48312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d7bf4831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d7bf4831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d7bf48312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d7bf48312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e417f7ba1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e417f7ba1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c93a3ee45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c93a3ee45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a69b71ec2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a69b71ec2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www.pwc.in/assets/pdfs/publications/2017/how-mhealth-can-revolutionise-the-indian-healthcare-industry.pdf" TargetMode="External"/><Relationship Id="rId3" Type="http://schemas.openxmlformats.org/officeDocument/2006/relationships/hyperlink" Target="https://www.statista.com/aboutus/our-research-commitment" TargetMode="External"/><Relationship Id="rId7" Type="http://schemas.openxmlformats.org/officeDocument/2006/relationships/hyperlink" Target="https://powerofted.com/what-triggers-you-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gatehousetreatment.com/internal-relapse-triggers-vs-external-relapse-triggers/" TargetMode="External"/><Relationship Id="rId5" Type="http://schemas.openxmlformats.org/officeDocument/2006/relationships/hyperlink" Target="https://www.therecoveryvillage.com/alcohol-abuse/alcohol-facts-statistics" TargetMode="External"/><Relationship Id="rId4" Type="http://schemas.openxmlformats.org/officeDocument/2006/relationships/hyperlink" Target="https://timesofindia.indiatimes.com/india/alcohol-kills-2-6l-indians-every-year-who-report/articleshow/65917785.cms" TargetMode="External"/><Relationship Id="rId9"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896450" y="321925"/>
            <a:ext cx="6957000" cy="737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Avoid Relapse Stay Sober: Android Application</a:t>
            </a:r>
            <a:endParaRPr/>
          </a:p>
          <a:p>
            <a:pPr marL="0" lvl="0" indent="0" algn="ctr" rtl="0">
              <a:spcBef>
                <a:spcPts val="0"/>
              </a:spcBef>
              <a:spcAft>
                <a:spcPts val="0"/>
              </a:spcAft>
              <a:buNone/>
            </a:pPr>
            <a:endParaRPr/>
          </a:p>
          <a:p>
            <a:pPr marL="0" lvl="0" indent="0" algn="ctr" rtl="0">
              <a:spcBef>
                <a:spcPts val="0"/>
              </a:spcBef>
              <a:spcAft>
                <a:spcPts val="0"/>
              </a:spcAft>
              <a:buNone/>
            </a:pPr>
            <a:endParaRPr sz="2577"/>
          </a:p>
          <a:p>
            <a:pPr marL="0" lvl="0" indent="0" algn="ctr" rtl="0">
              <a:spcBef>
                <a:spcPts val="0"/>
              </a:spcBef>
              <a:spcAft>
                <a:spcPts val="0"/>
              </a:spcAft>
              <a:buNone/>
            </a:pPr>
            <a:r>
              <a:rPr lang="en" sz="2577"/>
              <a:t>Guided by : Dr.P.G. Sunitha Hiremath</a:t>
            </a:r>
            <a:endParaRPr sz="2577"/>
          </a:p>
          <a:p>
            <a:pPr marL="0" lvl="0" indent="0" algn="l" rtl="0">
              <a:spcBef>
                <a:spcPts val="0"/>
              </a:spcBef>
              <a:spcAft>
                <a:spcPts val="0"/>
              </a:spcAft>
              <a:buNone/>
            </a:pPr>
            <a:r>
              <a:rPr lang="en"/>
              <a:t>                              </a:t>
            </a:r>
            <a:r>
              <a:rPr lang="en" sz="2577"/>
              <a:t> </a:t>
            </a:r>
            <a:endParaRPr sz="2577"/>
          </a:p>
          <a:p>
            <a:pPr marL="0" lvl="0" indent="0" algn="l" rtl="0">
              <a:spcBef>
                <a:spcPts val="0"/>
              </a:spcBef>
              <a:spcAft>
                <a:spcPts val="0"/>
              </a:spcAft>
              <a:buNone/>
            </a:pPr>
            <a:r>
              <a:rPr lang="en" sz="2577"/>
              <a:t>                                                            </a:t>
            </a:r>
            <a:endParaRPr sz="2577"/>
          </a:p>
        </p:txBody>
      </p:sp>
      <p:pic>
        <p:nvPicPr>
          <p:cNvPr id="55" name="Google Shape;55;p13"/>
          <p:cNvPicPr preferRelativeResize="0"/>
          <p:nvPr/>
        </p:nvPicPr>
        <p:blipFill>
          <a:blip r:embed="rId3">
            <a:alphaModFix/>
          </a:blip>
          <a:stretch>
            <a:fillRect/>
          </a:stretch>
        </p:blipFill>
        <p:spPr>
          <a:xfrm>
            <a:off x="7929650" y="70325"/>
            <a:ext cx="1151525" cy="1151525"/>
          </a:xfrm>
          <a:prstGeom prst="rect">
            <a:avLst/>
          </a:prstGeom>
          <a:noFill/>
          <a:ln>
            <a:noFill/>
          </a:ln>
        </p:spPr>
      </p:pic>
      <p:graphicFrame>
        <p:nvGraphicFramePr>
          <p:cNvPr id="56" name="Google Shape;56;p13"/>
          <p:cNvGraphicFramePr/>
          <p:nvPr/>
        </p:nvGraphicFramePr>
        <p:xfrm>
          <a:off x="4187888" y="2724725"/>
          <a:ext cx="4729075" cy="2011530"/>
        </p:xfrm>
        <a:graphic>
          <a:graphicData uri="http://schemas.openxmlformats.org/drawingml/2006/table">
            <a:tbl>
              <a:tblPr>
                <a:noFill/>
                <a:tableStyleId>{78F4B565-FF8C-4875-9243-15ED0478607B}</a:tableStyleId>
              </a:tblPr>
              <a:tblGrid>
                <a:gridCol w="1082000">
                  <a:extLst>
                    <a:ext uri="{9D8B030D-6E8A-4147-A177-3AD203B41FA5}">
                      <a16:colId xmlns:a16="http://schemas.microsoft.com/office/drawing/2014/main" val="20000"/>
                    </a:ext>
                  </a:extLst>
                </a:gridCol>
                <a:gridCol w="2109875">
                  <a:extLst>
                    <a:ext uri="{9D8B030D-6E8A-4147-A177-3AD203B41FA5}">
                      <a16:colId xmlns:a16="http://schemas.microsoft.com/office/drawing/2014/main" val="20001"/>
                    </a:ext>
                  </a:extLst>
                </a:gridCol>
                <a:gridCol w="1537200">
                  <a:extLst>
                    <a:ext uri="{9D8B030D-6E8A-4147-A177-3AD203B41FA5}">
                      <a16:colId xmlns:a16="http://schemas.microsoft.com/office/drawing/2014/main" val="20002"/>
                    </a:ext>
                  </a:extLst>
                </a:gridCol>
              </a:tblGrid>
              <a:tr h="381075">
                <a:tc>
                  <a:txBody>
                    <a:bodyPr/>
                    <a:lstStyle/>
                    <a:p>
                      <a:pPr marL="0" lvl="0" indent="0" algn="just" rtl="0">
                        <a:spcBef>
                          <a:spcPts val="0"/>
                        </a:spcBef>
                        <a:spcAft>
                          <a:spcPts val="0"/>
                        </a:spcAft>
                        <a:buClr>
                          <a:schemeClr val="dk1"/>
                        </a:buClr>
                        <a:buSzPts val="1100"/>
                        <a:buFont typeface="Arial"/>
                        <a:buNone/>
                      </a:pPr>
                      <a:r>
                        <a:rPr lang="en" sz="1600" b="1">
                          <a:solidFill>
                            <a:schemeClr val="dk1"/>
                          </a:solidFill>
                        </a:rPr>
                        <a:t>   Roll no</a:t>
                      </a:r>
                      <a:endParaRPr/>
                    </a:p>
                  </a:txBody>
                  <a:tcPr marL="91425" marR="91425" marT="91425" marB="91425">
                    <a:lnB w="9525" cap="flat" cmpd="sng">
                      <a:solidFill>
                        <a:srgbClr val="9E9E9E"/>
                      </a:solidFill>
                      <a:prstDash val="solid"/>
                      <a:round/>
                      <a:headEnd type="none" w="sm" len="sm"/>
                      <a:tailEnd type="none" w="sm" len="sm"/>
                    </a:lnB>
                    <a:solidFill>
                      <a:srgbClr val="F4CCCC"/>
                    </a:solidFill>
                  </a:tcPr>
                </a:tc>
                <a:tc>
                  <a:txBody>
                    <a:bodyPr/>
                    <a:lstStyle/>
                    <a:p>
                      <a:pPr marL="0" lvl="0" indent="0" algn="just" rtl="0">
                        <a:spcBef>
                          <a:spcPts val="0"/>
                        </a:spcBef>
                        <a:spcAft>
                          <a:spcPts val="0"/>
                        </a:spcAft>
                        <a:buClr>
                          <a:schemeClr val="dk1"/>
                        </a:buClr>
                        <a:buSzPts val="1100"/>
                        <a:buFont typeface="Arial"/>
                        <a:buNone/>
                      </a:pPr>
                      <a:r>
                        <a:rPr lang="en" sz="1600" b="1">
                          <a:solidFill>
                            <a:schemeClr val="dk1"/>
                          </a:solidFill>
                        </a:rPr>
                        <a:t>            Name</a:t>
                      </a:r>
                      <a:endParaRPr/>
                    </a:p>
                  </a:txBody>
                  <a:tcPr marL="91425" marR="91425" marT="91425" marB="91425">
                    <a:lnB w="9525" cap="flat" cmpd="sng">
                      <a:solidFill>
                        <a:srgbClr val="9E9E9E"/>
                      </a:solidFill>
                      <a:prstDash val="solid"/>
                      <a:round/>
                      <a:headEnd type="none" w="sm" len="sm"/>
                      <a:tailEnd type="none" w="sm" len="sm"/>
                    </a:lnB>
                    <a:solidFill>
                      <a:srgbClr val="F4CCCC"/>
                    </a:solidFill>
                  </a:tcPr>
                </a:tc>
                <a:tc>
                  <a:txBody>
                    <a:bodyPr/>
                    <a:lstStyle/>
                    <a:p>
                      <a:pPr marL="0" lvl="0" indent="0" algn="just" rtl="0">
                        <a:spcBef>
                          <a:spcPts val="0"/>
                        </a:spcBef>
                        <a:spcAft>
                          <a:spcPts val="0"/>
                        </a:spcAft>
                        <a:buClr>
                          <a:schemeClr val="dk1"/>
                        </a:buClr>
                        <a:buSzPts val="1100"/>
                        <a:buFont typeface="Arial"/>
                        <a:buNone/>
                      </a:pPr>
                      <a:r>
                        <a:rPr lang="en" sz="1600" b="1">
                          <a:solidFill>
                            <a:schemeClr val="dk1"/>
                          </a:solidFill>
                        </a:rPr>
                        <a:t>        Usn</a:t>
                      </a:r>
                      <a:endParaRPr/>
                    </a:p>
                  </a:txBody>
                  <a:tcPr marL="91425" marR="91425" marT="91425" marB="91425">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373875">
                <a:tc>
                  <a:txBody>
                    <a:bodyPr/>
                    <a:lstStyle/>
                    <a:p>
                      <a:pPr marL="0" lvl="0" indent="0" algn="l" rtl="0">
                        <a:spcBef>
                          <a:spcPts val="0"/>
                        </a:spcBef>
                        <a:spcAft>
                          <a:spcPts val="0"/>
                        </a:spcAft>
                        <a:buNone/>
                      </a:pPr>
                      <a:r>
                        <a:rPr lang="en"/>
                        <a:t>       502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t> Shivani C Guranalli</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t>01FE19BCS265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73875">
                <a:tc>
                  <a:txBody>
                    <a:bodyPr/>
                    <a:lstStyle/>
                    <a:p>
                      <a:pPr marL="0" lvl="0" indent="0" algn="l" rtl="0">
                        <a:spcBef>
                          <a:spcPts val="0"/>
                        </a:spcBef>
                        <a:spcAft>
                          <a:spcPts val="0"/>
                        </a:spcAft>
                        <a:buNone/>
                      </a:pPr>
                      <a:r>
                        <a:rPr lang="en"/>
                        <a:t>       517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t>Madhura Nagaraj Nayak</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t>01FE19BCS285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53875">
                <a:tc>
                  <a:txBody>
                    <a:bodyPr/>
                    <a:lstStyle/>
                    <a:p>
                      <a:pPr marL="0" lvl="0" indent="0" algn="l" rtl="0">
                        <a:spcBef>
                          <a:spcPts val="0"/>
                        </a:spcBef>
                        <a:spcAft>
                          <a:spcPts val="0"/>
                        </a:spcAft>
                        <a:buNone/>
                      </a:pPr>
                      <a:r>
                        <a:rPr lang="en"/>
                        <a:t>       520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t>Soumya Jakkali</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t>01FE19BCS288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373875">
                <a:tc>
                  <a:txBody>
                    <a:bodyPr/>
                    <a:lstStyle/>
                    <a:p>
                      <a:pPr marL="0" lvl="0" indent="0" algn="l" rtl="0">
                        <a:spcBef>
                          <a:spcPts val="0"/>
                        </a:spcBef>
                        <a:spcAft>
                          <a:spcPts val="0"/>
                        </a:spcAft>
                        <a:buNone/>
                      </a:pPr>
                      <a:r>
                        <a:rPr lang="en"/>
                        <a:t>       522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t>Supriya Khemalapure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t>01FE19BCS290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57" name="Google Shape;57;p13"/>
          <p:cNvSpPr txBox="1"/>
          <p:nvPr/>
        </p:nvSpPr>
        <p:spPr>
          <a:xfrm>
            <a:off x="4187925" y="2172125"/>
            <a:ext cx="47292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 	                    </a:t>
            </a:r>
            <a:r>
              <a:rPr lang="en" b="1" dirty="0"/>
              <a:t>Team 13</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B315-729E-460F-9403-50BC675580AA}"/>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1A680C2D-F768-47C6-8EC4-306D38BF8D5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623813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Objectives </a:t>
            </a:r>
            <a:endParaRPr/>
          </a:p>
        </p:txBody>
      </p:sp>
      <p:sp>
        <p:nvSpPr>
          <p:cNvPr id="149" name="Google Shape;14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develop an application to</a:t>
            </a:r>
            <a:endParaRPr/>
          </a:p>
          <a:p>
            <a:pPr marL="457200" lvl="0" indent="-342900" algn="l" rtl="0">
              <a:spcBef>
                <a:spcPts val="1200"/>
              </a:spcBef>
              <a:spcAft>
                <a:spcPts val="0"/>
              </a:spcAft>
              <a:buSzPts val="1800"/>
              <a:buChar char="●"/>
            </a:pPr>
            <a:r>
              <a:rPr lang="en"/>
              <a:t>calculate the risk.</a:t>
            </a:r>
            <a:endParaRPr/>
          </a:p>
          <a:p>
            <a:pPr marL="457200" lvl="0" indent="-342900" algn="l" rtl="0">
              <a:spcBef>
                <a:spcPts val="0"/>
              </a:spcBef>
              <a:spcAft>
                <a:spcPts val="0"/>
              </a:spcAft>
              <a:buSzPts val="1800"/>
              <a:buChar char="●"/>
            </a:pPr>
            <a:r>
              <a:rPr lang="en"/>
              <a:t>get zone wise information about rehabilitation centers.</a:t>
            </a:r>
            <a:endParaRPr/>
          </a:p>
          <a:p>
            <a:pPr marL="457200" lvl="0" indent="-342900" algn="l" rtl="0">
              <a:spcBef>
                <a:spcPts val="0"/>
              </a:spcBef>
              <a:spcAft>
                <a:spcPts val="0"/>
              </a:spcAft>
              <a:buSzPts val="1800"/>
              <a:buChar char="●"/>
            </a:pPr>
            <a:r>
              <a:rPr lang="en"/>
              <a:t>track sobriety period and to get trigger avoidance techniques.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50" name="Google Shape;150;p26"/>
          <p:cNvPicPr preferRelativeResize="0"/>
          <p:nvPr/>
        </p:nvPicPr>
        <p:blipFill>
          <a:blip r:embed="rId3">
            <a:alphaModFix/>
          </a:blip>
          <a:stretch>
            <a:fillRect/>
          </a:stretch>
        </p:blipFill>
        <p:spPr>
          <a:xfrm>
            <a:off x="7929650" y="70325"/>
            <a:ext cx="1151525" cy="1151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Use Case Diagram</a:t>
            </a:r>
            <a:endParaRPr/>
          </a:p>
        </p:txBody>
      </p:sp>
      <p:sp>
        <p:nvSpPr>
          <p:cNvPr id="156" name="Google Shape;156;p27"/>
          <p:cNvSpPr txBox="1">
            <a:spLocks noGrp="1"/>
          </p:cNvSpPr>
          <p:nvPr>
            <p:ph type="body" idx="1"/>
          </p:nvPr>
        </p:nvSpPr>
        <p:spPr>
          <a:xfrm>
            <a:off x="311700" y="865325"/>
            <a:ext cx="8520600" cy="41739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AutoNum type="arabicPeriod"/>
            </a:pPr>
            <a:r>
              <a:rPr lang="en" sz="1500"/>
              <a:t>Risk level Calculator</a:t>
            </a:r>
            <a:endParaRPr sz="1500"/>
          </a:p>
          <a:p>
            <a:pPr marL="457200" lvl="0" indent="0" algn="l" rtl="0">
              <a:spcBef>
                <a:spcPts val="1200"/>
              </a:spcBef>
              <a:spcAft>
                <a:spcPts val="1200"/>
              </a:spcAft>
              <a:buNone/>
            </a:pPr>
            <a:endParaRPr/>
          </a:p>
        </p:txBody>
      </p:sp>
      <p:pic>
        <p:nvPicPr>
          <p:cNvPr id="157" name="Google Shape;157;p27"/>
          <p:cNvPicPr preferRelativeResize="0"/>
          <p:nvPr/>
        </p:nvPicPr>
        <p:blipFill>
          <a:blip r:embed="rId3">
            <a:alphaModFix/>
          </a:blip>
          <a:stretch>
            <a:fillRect/>
          </a:stretch>
        </p:blipFill>
        <p:spPr>
          <a:xfrm>
            <a:off x="1347825" y="1281050"/>
            <a:ext cx="6377051" cy="3758174"/>
          </a:xfrm>
          <a:prstGeom prst="rect">
            <a:avLst/>
          </a:prstGeom>
          <a:noFill/>
          <a:ln>
            <a:noFill/>
          </a:ln>
        </p:spPr>
      </p:pic>
      <p:pic>
        <p:nvPicPr>
          <p:cNvPr id="158" name="Google Shape;158;p27"/>
          <p:cNvPicPr preferRelativeResize="0"/>
          <p:nvPr/>
        </p:nvPicPr>
        <p:blipFill>
          <a:blip r:embed="rId4">
            <a:alphaModFix/>
          </a:blip>
          <a:stretch>
            <a:fillRect/>
          </a:stretch>
        </p:blipFill>
        <p:spPr>
          <a:xfrm>
            <a:off x="7929650" y="70325"/>
            <a:ext cx="1151525" cy="115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445025"/>
            <a:ext cx="8520600" cy="46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chemeClr val="dk2"/>
                </a:solidFill>
              </a:rPr>
              <a:t>2. Sobriety counter</a:t>
            </a:r>
            <a:endParaRPr sz="1500">
              <a:solidFill>
                <a:schemeClr val="dk2"/>
              </a:solidFill>
            </a:endParaRPr>
          </a:p>
        </p:txBody>
      </p:sp>
      <p:pic>
        <p:nvPicPr>
          <p:cNvPr id="164" name="Google Shape;164;p28"/>
          <p:cNvPicPr preferRelativeResize="0"/>
          <p:nvPr/>
        </p:nvPicPr>
        <p:blipFill>
          <a:blip r:embed="rId3">
            <a:alphaModFix/>
          </a:blip>
          <a:stretch>
            <a:fillRect/>
          </a:stretch>
        </p:blipFill>
        <p:spPr>
          <a:xfrm>
            <a:off x="532425" y="828425"/>
            <a:ext cx="7397224" cy="3977951"/>
          </a:xfrm>
          <a:prstGeom prst="rect">
            <a:avLst/>
          </a:prstGeom>
          <a:noFill/>
          <a:ln>
            <a:noFill/>
          </a:ln>
        </p:spPr>
      </p:pic>
      <p:pic>
        <p:nvPicPr>
          <p:cNvPr id="165" name="Google Shape;165;p28"/>
          <p:cNvPicPr preferRelativeResize="0"/>
          <p:nvPr/>
        </p:nvPicPr>
        <p:blipFill>
          <a:blip r:embed="rId4">
            <a:alphaModFix/>
          </a:blip>
          <a:stretch>
            <a:fillRect/>
          </a:stretch>
        </p:blipFill>
        <p:spPr>
          <a:xfrm>
            <a:off x="7929650" y="70325"/>
            <a:ext cx="1151525" cy="115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445025"/>
            <a:ext cx="8520600" cy="41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500">
                <a:solidFill>
                  <a:schemeClr val="dk2"/>
                </a:solidFill>
              </a:rPr>
              <a:t>3. Triggering Avoidance Techniques</a:t>
            </a:r>
            <a:endParaRPr sz="1500">
              <a:solidFill>
                <a:schemeClr val="dk2"/>
              </a:solidFill>
            </a:endParaRPr>
          </a:p>
        </p:txBody>
      </p:sp>
      <p:pic>
        <p:nvPicPr>
          <p:cNvPr id="171" name="Google Shape;171;p29"/>
          <p:cNvPicPr preferRelativeResize="0"/>
          <p:nvPr/>
        </p:nvPicPr>
        <p:blipFill>
          <a:blip r:embed="rId3">
            <a:alphaModFix/>
          </a:blip>
          <a:stretch>
            <a:fillRect/>
          </a:stretch>
        </p:blipFill>
        <p:spPr>
          <a:xfrm>
            <a:off x="7929650" y="70325"/>
            <a:ext cx="1151525" cy="1151525"/>
          </a:xfrm>
          <a:prstGeom prst="rect">
            <a:avLst/>
          </a:prstGeom>
          <a:noFill/>
          <a:ln>
            <a:noFill/>
          </a:ln>
        </p:spPr>
      </p:pic>
      <p:pic>
        <p:nvPicPr>
          <p:cNvPr id="172" name="Google Shape;172;p29"/>
          <p:cNvPicPr preferRelativeResize="0"/>
          <p:nvPr/>
        </p:nvPicPr>
        <p:blipFill>
          <a:blip r:embed="rId4">
            <a:alphaModFix/>
          </a:blip>
          <a:stretch>
            <a:fillRect/>
          </a:stretch>
        </p:blipFill>
        <p:spPr>
          <a:xfrm>
            <a:off x="1674250" y="971100"/>
            <a:ext cx="5271165" cy="398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445025"/>
            <a:ext cx="7548000" cy="41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chemeClr val="dk2"/>
                </a:solidFill>
              </a:rPr>
              <a:t>4. Rehabilitation Centers and Helpline</a:t>
            </a:r>
            <a:endParaRPr sz="1500">
              <a:solidFill>
                <a:schemeClr val="dk2"/>
              </a:solidFill>
            </a:endParaRPr>
          </a:p>
        </p:txBody>
      </p:sp>
      <p:pic>
        <p:nvPicPr>
          <p:cNvPr id="178" name="Google Shape;178;p30"/>
          <p:cNvPicPr preferRelativeResize="0"/>
          <p:nvPr/>
        </p:nvPicPr>
        <p:blipFill>
          <a:blip r:embed="rId3">
            <a:alphaModFix/>
          </a:blip>
          <a:stretch>
            <a:fillRect/>
          </a:stretch>
        </p:blipFill>
        <p:spPr>
          <a:xfrm>
            <a:off x="7929650" y="70325"/>
            <a:ext cx="1151525" cy="1151525"/>
          </a:xfrm>
          <a:prstGeom prst="rect">
            <a:avLst/>
          </a:prstGeom>
          <a:noFill/>
          <a:ln>
            <a:noFill/>
          </a:ln>
        </p:spPr>
      </p:pic>
      <p:pic>
        <p:nvPicPr>
          <p:cNvPr id="179" name="Google Shape;179;p30"/>
          <p:cNvPicPr preferRelativeResize="0"/>
          <p:nvPr/>
        </p:nvPicPr>
        <p:blipFill>
          <a:blip r:embed="rId4">
            <a:alphaModFix/>
          </a:blip>
          <a:stretch>
            <a:fillRect/>
          </a:stretch>
        </p:blipFill>
        <p:spPr>
          <a:xfrm>
            <a:off x="1240250" y="933275"/>
            <a:ext cx="6746653" cy="3981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11700" y="445025"/>
            <a:ext cx="7617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Functional Requirements</a:t>
            </a:r>
            <a:endParaRPr/>
          </a:p>
        </p:txBody>
      </p:sp>
      <p:sp>
        <p:nvSpPr>
          <p:cNvPr id="185" name="Google Shape;185;p31"/>
          <p:cNvSpPr txBox="1">
            <a:spLocks noGrp="1"/>
          </p:cNvSpPr>
          <p:nvPr>
            <p:ph type="body" idx="1"/>
          </p:nvPr>
        </p:nvSpPr>
        <p:spPr>
          <a:xfrm>
            <a:off x="311700" y="1106755"/>
            <a:ext cx="8520600" cy="3416400"/>
          </a:xfrm>
          <a:prstGeom prst="rect">
            <a:avLst/>
          </a:prstGeom>
        </p:spPr>
        <p:txBody>
          <a:bodyPr spcFirstLastPara="1" wrap="square" lIns="91425" tIns="91425" rIns="91425" bIns="91425" anchor="t" anchorCtr="0">
            <a:normAutofit fontScale="25000" lnSpcReduction="20000"/>
          </a:bodyPr>
          <a:lstStyle/>
          <a:p>
            <a:pPr marL="457200" lvl="0" indent="-303926" algn="l" rtl="0">
              <a:spcBef>
                <a:spcPts val="0"/>
              </a:spcBef>
              <a:spcAft>
                <a:spcPts val="0"/>
              </a:spcAft>
              <a:buSzPct val="100000"/>
              <a:buChar char="●"/>
            </a:pPr>
            <a:r>
              <a:rPr lang="en" sz="3650"/>
              <a:t>User shall be able to access information about camps of J J Vedike and nearest rehabilitation centres.</a:t>
            </a:r>
            <a:endParaRPr sz="3650"/>
          </a:p>
          <a:p>
            <a:pPr marL="457200" lvl="0" indent="0" algn="l" rtl="0">
              <a:spcBef>
                <a:spcPts val="1200"/>
              </a:spcBef>
              <a:spcAft>
                <a:spcPts val="0"/>
              </a:spcAft>
              <a:buNone/>
            </a:pPr>
            <a:r>
              <a:rPr lang="en" sz="3650"/>
              <a:t>Once user clicks on rehabilitation camps button, a new page appears. Then user will select zone and district of the camp which he/she  wants, then he/she will get helpline number of that particular camp.</a:t>
            </a:r>
            <a:endParaRPr sz="3650"/>
          </a:p>
          <a:p>
            <a:pPr marL="457200" lvl="0" indent="-303926" algn="l" rtl="0">
              <a:spcBef>
                <a:spcPts val="1200"/>
              </a:spcBef>
              <a:spcAft>
                <a:spcPts val="0"/>
              </a:spcAft>
              <a:buSzPct val="100000"/>
              <a:buChar char="●"/>
            </a:pPr>
            <a:r>
              <a:rPr lang="en" sz="3650"/>
              <a:t>User shall be able to get motivation to avoid triggers. </a:t>
            </a:r>
            <a:endParaRPr sz="3650"/>
          </a:p>
          <a:p>
            <a:pPr marL="457200" lvl="0" indent="0" algn="l" rtl="0">
              <a:spcBef>
                <a:spcPts val="1200"/>
              </a:spcBef>
              <a:spcAft>
                <a:spcPts val="0"/>
              </a:spcAft>
              <a:buNone/>
            </a:pPr>
            <a:r>
              <a:rPr lang="en" sz="3650"/>
              <a:t>Once user clicks on helpline button for triggers he will get bhajans, motivational speeches, AA conference audios and also recorded audios to avoid some common triggers.</a:t>
            </a:r>
            <a:endParaRPr sz="3650"/>
          </a:p>
          <a:p>
            <a:pPr marL="457200" lvl="0" indent="-303926" algn="l" rtl="0">
              <a:spcBef>
                <a:spcPts val="1200"/>
              </a:spcBef>
              <a:spcAft>
                <a:spcPts val="0"/>
              </a:spcAft>
              <a:buSzPct val="100000"/>
              <a:buChar char="●"/>
            </a:pPr>
            <a:r>
              <a:rPr lang="en" sz="3650"/>
              <a:t>User shall be able to calculate the risk on alcohol consumption.</a:t>
            </a:r>
            <a:endParaRPr sz="3650"/>
          </a:p>
          <a:p>
            <a:pPr marL="457200" lvl="0" indent="0" algn="l" rtl="0">
              <a:spcBef>
                <a:spcPts val="1200"/>
              </a:spcBef>
              <a:spcAft>
                <a:spcPts val="0"/>
              </a:spcAft>
              <a:buNone/>
            </a:pPr>
            <a:r>
              <a:rPr lang="en" sz="3650"/>
              <a:t>Once user clicks on risk calculation button a new page appears then user enters details such as gender, type of alcohol consumed and quantity of alcohol then click on submit button so that his/her risk level will be displayed.</a:t>
            </a:r>
            <a:endParaRPr sz="3650"/>
          </a:p>
          <a:p>
            <a:pPr marL="457200" lvl="0" indent="-303926" algn="l" rtl="0">
              <a:spcBef>
                <a:spcPts val="1200"/>
              </a:spcBef>
              <a:spcAft>
                <a:spcPts val="0"/>
              </a:spcAft>
              <a:buSzPct val="100000"/>
              <a:buChar char="●"/>
            </a:pPr>
            <a:r>
              <a:rPr lang="en" sz="3650"/>
              <a:t>User shall be able to track his sobriety period. </a:t>
            </a:r>
            <a:endParaRPr sz="3650"/>
          </a:p>
          <a:p>
            <a:pPr marL="457200" lvl="0" indent="0" algn="l" rtl="0">
              <a:spcBef>
                <a:spcPts val="1200"/>
              </a:spcBef>
              <a:spcAft>
                <a:spcPts val="1200"/>
              </a:spcAft>
              <a:buNone/>
            </a:pPr>
            <a:r>
              <a:rPr lang="en" sz="3650"/>
              <a:t>Once user click on sober counter button he will get page for setting date and time and clicks on ok it will be saved and count starts from that moment. User have option to reset if required.</a:t>
            </a:r>
            <a:endParaRPr sz="3650"/>
          </a:p>
        </p:txBody>
      </p:sp>
      <p:pic>
        <p:nvPicPr>
          <p:cNvPr id="186" name="Google Shape;186;p31"/>
          <p:cNvPicPr preferRelativeResize="0"/>
          <p:nvPr/>
        </p:nvPicPr>
        <p:blipFill>
          <a:blip r:embed="rId3">
            <a:alphaModFix/>
          </a:blip>
          <a:stretch>
            <a:fillRect/>
          </a:stretch>
        </p:blipFill>
        <p:spPr>
          <a:xfrm>
            <a:off x="7929650" y="41971"/>
            <a:ext cx="1151525" cy="115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Non Functional Requirements</a:t>
            </a:r>
            <a:endParaRPr/>
          </a:p>
        </p:txBody>
      </p:sp>
      <p:sp>
        <p:nvSpPr>
          <p:cNvPr id="192" name="Google Shape;192;p32"/>
          <p:cNvSpPr txBox="1">
            <a:spLocks noGrp="1"/>
          </p:cNvSpPr>
          <p:nvPr>
            <p:ph type="body" idx="1"/>
          </p:nvPr>
        </p:nvSpPr>
        <p:spPr>
          <a:xfrm>
            <a:off x="311700" y="12886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App should compatible with different devices.</a:t>
            </a:r>
            <a:endParaRPr/>
          </a:p>
        </p:txBody>
      </p:sp>
      <p:pic>
        <p:nvPicPr>
          <p:cNvPr id="193" name="Google Shape;193;p32"/>
          <p:cNvPicPr preferRelativeResize="0"/>
          <p:nvPr/>
        </p:nvPicPr>
        <p:blipFill>
          <a:blip r:embed="rId3">
            <a:alphaModFix/>
          </a:blip>
          <a:stretch>
            <a:fillRect/>
          </a:stretch>
        </p:blipFill>
        <p:spPr>
          <a:xfrm>
            <a:off x="7929650" y="41971"/>
            <a:ext cx="1151525" cy="1151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63795" y="99237"/>
            <a:ext cx="7740503" cy="87187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Proposed Android Features</a:t>
            </a:r>
            <a:endParaRPr dirty="0"/>
          </a:p>
        </p:txBody>
      </p:sp>
      <p:graphicFrame>
        <p:nvGraphicFramePr>
          <p:cNvPr id="199" name="Google Shape;199;p33"/>
          <p:cNvGraphicFramePr/>
          <p:nvPr>
            <p:extLst>
              <p:ext uri="{D42A27DB-BD31-4B8C-83A1-F6EECF244321}">
                <p14:modId xmlns:p14="http://schemas.microsoft.com/office/powerpoint/2010/main" val="927494520"/>
              </p:ext>
            </p:extLst>
          </p:nvPr>
        </p:nvGraphicFramePr>
        <p:xfrm>
          <a:off x="0" y="1491577"/>
          <a:ext cx="9080204" cy="2892057"/>
        </p:xfrm>
        <a:graphic>
          <a:graphicData uri="http://schemas.openxmlformats.org/drawingml/2006/table">
            <a:tbl>
              <a:tblPr>
                <a:noFill/>
                <a:tableStyleId>{78F4B565-FF8C-4875-9243-15ED0478607B}</a:tableStyleId>
              </a:tblPr>
              <a:tblGrid>
                <a:gridCol w="795397">
                  <a:extLst>
                    <a:ext uri="{9D8B030D-6E8A-4147-A177-3AD203B41FA5}">
                      <a16:colId xmlns:a16="http://schemas.microsoft.com/office/drawing/2014/main" val="20000"/>
                    </a:ext>
                  </a:extLst>
                </a:gridCol>
                <a:gridCol w="633503">
                  <a:extLst>
                    <a:ext uri="{9D8B030D-6E8A-4147-A177-3AD203B41FA5}">
                      <a16:colId xmlns:a16="http://schemas.microsoft.com/office/drawing/2014/main" val="20001"/>
                    </a:ext>
                  </a:extLst>
                </a:gridCol>
                <a:gridCol w="805720">
                  <a:extLst>
                    <a:ext uri="{9D8B030D-6E8A-4147-A177-3AD203B41FA5}">
                      <a16:colId xmlns:a16="http://schemas.microsoft.com/office/drawing/2014/main" val="20002"/>
                    </a:ext>
                  </a:extLst>
                </a:gridCol>
                <a:gridCol w="1296269">
                  <a:extLst>
                    <a:ext uri="{9D8B030D-6E8A-4147-A177-3AD203B41FA5}">
                      <a16:colId xmlns:a16="http://schemas.microsoft.com/office/drawing/2014/main" val="20003"/>
                    </a:ext>
                  </a:extLst>
                </a:gridCol>
                <a:gridCol w="1297807">
                  <a:extLst>
                    <a:ext uri="{9D8B030D-6E8A-4147-A177-3AD203B41FA5}">
                      <a16:colId xmlns:a16="http://schemas.microsoft.com/office/drawing/2014/main" val="20004"/>
                    </a:ext>
                  </a:extLst>
                </a:gridCol>
                <a:gridCol w="1728511">
                  <a:extLst>
                    <a:ext uri="{9D8B030D-6E8A-4147-A177-3AD203B41FA5}">
                      <a16:colId xmlns:a16="http://schemas.microsoft.com/office/drawing/2014/main" val="20005"/>
                    </a:ext>
                  </a:extLst>
                </a:gridCol>
                <a:gridCol w="1277108">
                  <a:extLst>
                    <a:ext uri="{9D8B030D-6E8A-4147-A177-3AD203B41FA5}">
                      <a16:colId xmlns:a16="http://schemas.microsoft.com/office/drawing/2014/main" val="20006"/>
                    </a:ext>
                  </a:extLst>
                </a:gridCol>
                <a:gridCol w="1245889">
                  <a:extLst>
                    <a:ext uri="{9D8B030D-6E8A-4147-A177-3AD203B41FA5}">
                      <a16:colId xmlns:a16="http://schemas.microsoft.com/office/drawing/2014/main" val="20007"/>
                    </a:ext>
                  </a:extLst>
                </a:gridCol>
              </a:tblGrid>
              <a:tr h="399122">
                <a:tc rowSpan="2">
                  <a:txBody>
                    <a:bodyPr/>
                    <a:lstStyle/>
                    <a:p>
                      <a:pPr marL="0" lvl="0" indent="0" algn="l" rtl="0">
                        <a:spcBef>
                          <a:spcPts val="0"/>
                        </a:spcBef>
                        <a:spcAft>
                          <a:spcPts val="0"/>
                        </a:spcAft>
                        <a:buNone/>
                      </a:pPr>
                      <a:r>
                        <a:rPr lang="en" sz="1200"/>
                        <a:t>Android app Name</a:t>
                      </a:r>
                      <a:endParaRPr sz="1200"/>
                    </a:p>
                  </a:txBody>
                  <a:tcPr marL="91425" marR="91425" marT="91425" marB="91425"/>
                </a:tc>
                <a:tc rowSpan="2">
                  <a:txBody>
                    <a:bodyPr/>
                    <a:lstStyle/>
                    <a:p>
                      <a:pPr marL="0" lvl="0" indent="0" algn="l" rtl="0">
                        <a:spcBef>
                          <a:spcPts val="0"/>
                        </a:spcBef>
                        <a:spcAft>
                          <a:spcPts val="0"/>
                        </a:spcAft>
                        <a:buNone/>
                      </a:pPr>
                      <a:r>
                        <a:rPr lang="en" sz="1200" dirty="0"/>
                        <a:t>Size</a:t>
                      </a:r>
                      <a:endParaRPr sz="1200" dirty="0"/>
                    </a:p>
                  </a:txBody>
                  <a:tcPr marL="91425" marR="91425" marT="91425" marB="91425"/>
                </a:tc>
                <a:tc rowSpan="2">
                  <a:txBody>
                    <a:bodyPr/>
                    <a:lstStyle/>
                    <a:p>
                      <a:pPr marL="0" lvl="0" indent="0" algn="l" rtl="0">
                        <a:spcBef>
                          <a:spcPts val="0"/>
                        </a:spcBef>
                        <a:spcAft>
                          <a:spcPts val="0"/>
                        </a:spcAft>
                        <a:buNone/>
                      </a:pPr>
                      <a:r>
                        <a:rPr lang="en" sz="1200"/>
                        <a:t>Made by</a:t>
                      </a:r>
                      <a:endParaRPr sz="1200"/>
                    </a:p>
                  </a:txBody>
                  <a:tcPr marL="91425" marR="91425" marT="91425" marB="91425"/>
                </a:tc>
                <a:tc gridSpan="4">
                  <a:txBody>
                    <a:bodyPr/>
                    <a:lstStyle/>
                    <a:p>
                      <a:pPr marL="0" lvl="0" indent="0" algn="ctr" rtl="0">
                        <a:spcBef>
                          <a:spcPts val="0"/>
                        </a:spcBef>
                        <a:spcAft>
                          <a:spcPts val="0"/>
                        </a:spcAft>
                        <a:buNone/>
                      </a:pPr>
                      <a:r>
                        <a:rPr lang="en" dirty="0"/>
                        <a:t>Features</a:t>
                      </a:r>
                      <a:endParaRPr dirty="0"/>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l" rtl="0">
                        <a:spcBef>
                          <a:spcPts val="0"/>
                        </a:spcBef>
                        <a:spcAft>
                          <a:spcPts val="0"/>
                        </a:spcAft>
                        <a:buNone/>
                      </a:pPr>
                      <a:r>
                        <a:rPr lang="en" sz="1200" dirty="0"/>
                        <a:t>Permission required from phone</a:t>
                      </a:r>
                      <a:endParaRPr sz="1200" dirty="0"/>
                    </a:p>
                  </a:txBody>
                  <a:tcPr marL="91425" marR="91425" marT="91425" marB="91425"/>
                </a:tc>
                <a:extLst>
                  <a:ext uri="{0D108BD9-81ED-4DB2-BD59-A6C34878D82A}">
                    <a16:rowId xmlns:a16="http://schemas.microsoft.com/office/drawing/2014/main" val="10000"/>
                  </a:ext>
                </a:extLst>
              </a:tr>
              <a:tr h="72491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sz="1200" dirty="0"/>
                        <a:t>Risk </a:t>
                      </a:r>
                    </a:p>
                    <a:p>
                      <a:pPr marL="0" lvl="0" indent="0" algn="l" rtl="0">
                        <a:spcBef>
                          <a:spcPts val="0"/>
                        </a:spcBef>
                        <a:spcAft>
                          <a:spcPts val="0"/>
                        </a:spcAft>
                        <a:buNone/>
                      </a:pPr>
                      <a:r>
                        <a:rPr lang="en" sz="1200" dirty="0"/>
                        <a:t>Calculator</a:t>
                      </a:r>
                      <a:endParaRPr sz="1200" dirty="0"/>
                    </a:p>
                  </a:txBody>
                  <a:tcPr marL="91425" marR="91425" marT="91425" marB="91425"/>
                </a:tc>
                <a:tc>
                  <a:txBody>
                    <a:bodyPr/>
                    <a:lstStyle/>
                    <a:p>
                      <a:pPr marL="0" lvl="0" indent="0" algn="l" rtl="0">
                        <a:spcBef>
                          <a:spcPts val="0"/>
                        </a:spcBef>
                        <a:spcAft>
                          <a:spcPts val="0"/>
                        </a:spcAft>
                        <a:buNone/>
                      </a:pPr>
                      <a:r>
                        <a:rPr lang="en" sz="1200" dirty="0"/>
                        <a:t>Helpline</a:t>
                      </a:r>
                      <a:endParaRPr sz="1200" dirty="0"/>
                    </a:p>
                  </a:txBody>
                  <a:tcPr marL="91425" marR="91425" marT="91425" marB="91425"/>
                </a:tc>
                <a:tc>
                  <a:txBody>
                    <a:bodyPr/>
                    <a:lstStyle/>
                    <a:p>
                      <a:pPr marL="0" lvl="0" indent="0" algn="l" rtl="0">
                        <a:spcBef>
                          <a:spcPts val="0"/>
                        </a:spcBef>
                        <a:spcAft>
                          <a:spcPts val="0"/>
                        </a:spcAft>
                        <a:buNone/>
                      </a:pPr>
                      <a:r>
                        <a:rPr lang="en" sz="1200" dirty="0"/>
                        <a:t>Helpline to avoid triggers</a:t>
                      </a:r>
                      <a:endParaRPr sz="120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Sobriety Tracking</a:t>
                      </a:r>
                      <a:endParaRPr sz="1200"/>
                    </a:p>
                  </a:txBody>
                  <a:tcPr marL="91425" marR="91425" marT="91425" marB="91425"/>
                </a:tc>
                <a:tc vMerge="1">
                  <a:txBody>
                    <a:bodyPr/>
                    <a:lstStyle/>
                    <a:p>
                      <a:endParaRPr lang="en-US"/>
                    </a:p>
                  </a:txBody>
                  <a:tcPr/>
                </a:tc>
                <a:extLst>
                  <a:ext uri="{0D108BD9-81ED-4DB2-BD59-A6C34878D82A}">
                    <a16:rowId xmlns:a16="http://schemas.microsoft.com/office/drawing/2014/main" val="10001"/>
                  </a:ext>
                </a:extLst>
              </a:tr>
              <a:tr h="1768025">
                <a:tc>
                  <a:txBody>
                    <a:bodyPr/>
                    <a:lstStyle/>
                    <a:p>
                      <a:pPr marL="0" lvl="0" indent="0" algn="l" rtl="0">
                        <a:spcBef>
                          <a:spcPts val="0"/>
                        </a:spcBef>
                        <a:spcAft>
                          <a:spcPts val="0"/>
                        </a:spcAft>
                        <a:buNone/>
                      </a:pPr>
                      <a:r>
                        <a:rPr lang="en" sz="1200" dirty="0"/>
                        <a:t>Sober’s Assistant</a:t>
                      </a:r>
                      <a:endParaRPr sz="1200" dirty="0"/>
                    </a:p>
                  </a:txBody>
                  <a:tcPr marL="91425" marR="91425" marT="91425" marB="91425"/>
                </a:tc>
                <a:tc>
                  <a:txBody>
                    <a:bodyPr/>
                    <a:lstStyle/>
                    <a:p>
                      <a:pPr marL="0" lvl="0" indent="0" algn="l" rtl="0">
                        <a:spcBef>
                          <a:spcPts val="0"/>
                        </a:spcBef>
                        <a:spcAft>
                          <a:spcPts val="0"/>
                        </a:spcAft>
                        <a:buNone/>
                      </a:pPr>
                      <a:r>
                        <a:rPr lang="en" sz="1200" dirty="0"/>
                        <a:t>100+ MB near</a:t>
                      </a:r>
                      <a:r>
                        <a:rPr lang="en-IN" sz="1200" dirty="0"/>
                        <a:t>l</a:t>
                      </a:r>
                      <a:r>
                        <a:rPr lang="en" sz="1200" dirty="0"/>
                        <a:t>y</a:t>
                      </a:r>
                      <a:endParaRPr sz="1200" dirty="0"/>
                    </a:p>
                  </a:txBody>
                  <a:tcPr marL="91425" marR="91425" marT="91425" marB="91425"/>
                </a:tc>
                <a:tc>
                  <a:txBody>
                    <a:bodyPr/>
                    <a:lstStyle/>
                    <a:p>
                      <a:pPr marL="0" lvl="0" indent="0" algn="ctr" rtl="0">
                        <a:spcBef>
                          <a:spcPts val="0"/>
                        </a:spcBef>
                        <a:spcAft>
                          <a:spcPts val="0"/>
                        </a:spcAft>
                        <a:buNone/>
                      </a:pPr>
                      <a:r>
                        <a:rPr lang="en" sz="1200" dirty="0"/>
                        <a:t>KLE TECH STUDENTS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   M13</a:t>
                      </a:r>
                      <a:endParaRPr sz="1200" dirty="0"/>
                    </a:p>
                  </a:txBody>
                  <a:tcPr marL="91425" marR="91425" marT="91425" marB="91425"/>
                </a:tc>
                <a:tc>
                  <a:txBody>
                    <a:bodyPr/>
                    <a:lstStyle/>
                    <a:p>
                      <a:pPr marL="152400" lvl="0" indent="0" algn="l" rtl="0">
                        <a:spcBef>
                          <a:spcPts val="0"/>
                        </a:spcBef>
                        <a:spcAft>
                          <a:spcPts val="0"/>
                        </a:spcAft>
                        <a:buSzPts val="1200"/>
                        <a:buNone/>
                      </a:pPr>
                      <a:r>
                        <a:rPr lang="en" sz="1200" dirty="0"/>
                        <a:t>Calculates risk on alcohol consumption</a:t>
                      </a:r>
                    </a:p>
                    <a:p>
                      <a:pPr marL="152400" lvl="0" indent="0" algn="l" rtl="0">
                        <a:spcBef>
                          <a:spcPts val="0"/>
                        </a:spcBef>
                        <a:spcAft>
                          <a:spcPts val="0"/>
                        </a:spcAft>
                        <a:buSzPts val="1200"/>
                        <a:buNone/>
                      </a:pPr>
                      <a:r>
                        <a:rPr lang="en-IN" sz="1200" dirty="0"/>
                        <a:t>B</a:t>
                      </a:r>
                      <a:r>
                        <a:rPr lang="en" sz="1200" dirty="0"/>
                        <a:t>a</a:t>
                      </a:r>
                      <a:r>
                        <a:rPr lang="en-IN" sz="1200" dirty="0" err="1"/>
                        <a:t>sed</a:t>
                      </a:r>
                      <a:r>
                        <a:rPr lang="en-IN" sz="1200" dirty="0"/>
                        <a:t> on gender.</a:t>
                      </a:r>
                      <a:endParaRPr sz="1200" dirty="0"/>
                    </a:p>
                  </a:txBody>
                  <a:tcPr marL="91425" marR="91425" marT="91425" marB="91425"/>
                </a:tc>
                <a:tc>
                  <a:txBody>
                    <a:bodyPr/>
                    <a:lstStyle/>
                    <a:p>
                      <a:pPr marL="323850" lvl="0" indent="-171450" algn="l" rtl="0">
                        <a:spcBef>
                          <a:spcPts val="0"/>
                        </a:spcBef>
                        <a:spcAft>
                          <a:spcPts val="0"/>
                        </a:spcAft>
                        <a:buSzPts val="1200"/>
                        <a:buFont typeface="Arial" panose="020B0604020202020204" pitchFamily="34" charset="0"/>
                        <a:buChar char="•"/>
                      </a:pPr>
                      <a:r>
                        <a:rPr lang="en" sz="1200" dirty="0"/>
                        <a:t>Reha</a:t>
                      </a:r>
                      <a:r>
                        <a:rPr lang="en-IN" sz="1200" dirty="0"/>
                        <a:t>b details</a:t>
                      </a:r>
                    </a:p>
                    <a:p>
                      <a:pPr marL="323850" lvl="0" indent="-171450" algn="l" rtl="0">
                        <a:spcBef>
                          <a:spcPts val="0"/>
                        </a:spcBef>
                        <a:spcAft>
                          <a:spcPts val="0"/>
                        </a:spcAft>
                        <a:buSzPts val="1200"/>
                        <a:buFont typeface="Arial" panose="020B0604020202020204" pitchFamily="34" charset="0"/>
                        <a:buChar char="•"/>
                      </a:pPr>
                      <a:r>
                        <a:rPr lang="en-US" sz="1200" dirty="0"/>
                        <a:t>A</a:t>
                      </a:r>
                      <a:r>
                        <a:rPr lang="en-IN" sz="1200" dirty="0" err="1"/>
                        <a:t>vailable</a:t>
                      </a:r>
                      <a:r>
                        <a:rPr lang="en-IN" sz="1200" dirty="0"/>
                        <a:t>.</a:t>
                      </a:r>
                    </a:p>
                    <a:p>
                      <a:pPr marL="323850" lvl="0" indent="-171450" algn="l" rtl="0">
                        <a:spcBef>
                          <a:spcPts val="0"/>
                        </a:spcBef>
                        <a:spcAft>
                          <a:spcPts val="0"/>
                        </a:spcAft>
                        <a:buSzPts val="1200"/>
                        <a:buFont typeface="Arial" panose="020B0604020202020204" pitchFamily="34" charset="0"/>
                        <a:buChar char="•"/>
                      </a:pPr>
                      <a:r>
                        <a:rPr lang="en-US" sz="1200" dirty="0"/>
                        <a:t>S</a:t>
                      </a:r>
                      <a:r>
                        <a:rPr lang="en-IN" sz="1200" dirty="0"/>
                        <a:t>DM camp coordinators details.</a:t>
                      </a:r>
                    </a:p>
                    <a:p>
                      <a:pPr marL="152400" lvl="0" indent="0" algn="l" rtl="0">
                        <a:spcBef>
                          <a:spcPts val="0"/>
                        </a:spcBef>
                        <a:spcAft>
                          <a:spcPts val="0"/>
                        </a:spcAft>
                        <a:buSzPts val="1200"/>
                        <a:buFont typeface="Arial" panose="020B0604020202020204" pitchFamily="34" charset="0"/>
                        <a:buNone/>
                      </a:pPr>
                      <a:endParaRPr sz="1200" dirty="0"/>
                    </a:p>
                  </a:txBody>
                  <a:tcPr marL="91425" marR="91425" marT="91425" marB="91425"/>
                </a:tc>
                <a:tc>
                  <a:txBody>
                    <a:bodyPr/>
                    <a:lstStyle/>
                    <a:p>
                      <a:pPr marL="311150" lvl="0" indent="-171450" algn="l" rtl="0">
                        <a:spcBef>
                          <a:spcPts val="0"/>
                        </a:spcBef>
                        <a:spcAft>
                          <a:spcPts val="0"/>
                        </a:spcAft>
                        <a:buSzPts val="1400"/>
                        <a:buFont typeface="Arial" panose="020B0604020202020204" pitchFamily="34" charset="0"/>
                        <a:buChar char="•"/>
                      </a:pPr>
                      <a:r>
                        <a:rPr lang="en" sz="1200" dirty="0"/>
                        <a:t>Audio bhajans</a:t>
                      </a:r>
                      <a:endParaRPr sz="1200" dirty="0"/>
                    </a:p>
                    <a:p>
                      <a:pPr marL="323850" lvl="0" indent="-171450" algn="l" rtl="0">
                        <a:spcBef>
                          <a:spcPts val="0"/>
                        </a:spcBef>
                        <a:spcAft>
                          <a:spcPts val="0"/>
                        </a:spcAft>
                        <a:buSzPts val="1200"/>
                        <a:buFont typeface="Arial" panose="020B0604020202020204" pitchFamily="34" charset="0"/>
                        <a:buChar char="•"/>
                      </a:pPr>
                      <a:r>
                        <a:rPr lang="en" sz="1200" dirty="0"/>
                        <a:t>Aatmavalokana talks</a:t>
                      </a:r>
                      <a:endParaRPr sz="1200" dirty="0"/>
                    </a:p>
                    <a:p>
                      <a:pPr marL="323850" lvl="0" indent="-171450" algn="l" rtl="0">
                        <a:spcBef>
                          <a:spcPts val="0"/>
                        </a:spcBef>
                        <a:spcAft>
                          <a:spcPts val="0"/>
                        </a:spcAft>
                        <a:buSzPts val="1200"/>
                        <a:buFont typeface="Arial" panose="020B0604020202020204" pitchFamily="34" charset="0"/>
                        <a:buChar char="•"/>
                      </a:pPr>
                      <a:r>
                        <a:rPr lang="en" sz="1200" dirty="0"/>
                        <a:t>Soothing prayers</a:t>
                      </a:r>
                      <a:endParaRPr sz="1200" dirty="0"/>
                    </a:p>
                    <a:p>
                      <a:pPr marL="323850" lvl="0" indent="-171450" algn="l" rtl="0">
                        <a:spcBef>
                          <a:spcPts val="0"/>
                        </a:spcBef>
                        <a:spcAft>
                          <a:spcPts val="0"/>
                        </a:spcAft>
                        <a:buSzPts val="1200"/>
                        <a:buFont typeface="Arial" panose="020B0604020202020204" pitchFamily="34" charset="0"/>
                        <a:buChar char="•"/>
                      </a:pPr>
                      <a:r>
                        <a:rPr lang="en" sz="1200" dirty="0"/>
                        <a:t>Talks with professionals</a:t>
                      </a:r>
                      <a:endParaRPr sz="1200" dirty="0"/>
                    </a:p>
                  </a:txBody>
                  <a:tcPr marL="91425" marR="91425" marT="91425" marB="91425"/>
                </a:tc>
                <a:tc>
                  <a:txBody>
                    <a:bodyPr/>
                    <a:lstStyle/>
                    <a:p>
                      <a:pPr marL="323850" lvl="0" indent="-171450" algn="l" rtl="0">
                        <a:spcBef>
                          <a:spcPts val="0"/>
                        </a:spcBef>
                        <a:spcAft>
                          <a:spcPts val="0"/>
                        </a:spcAft>
                        <a:buSzPts val="1200"/>
                        <a:buFont typeface="Arial" panose="020B0604020202020204" pitchFamily="34" charset="0"/>
                        <a:buChar char="•"/>
                      </a:pPr>
                      <a:r>
                        <a:rPr lang="en" sz="1200" dirty="0"/>
                        <a:t>Time for tracking sobriety </a:t>
                      </a:r>
                    </a:p>
                    <a:p>
                      <a:pPr marL="323850" lvl="0" indent="-171450" algn="l" rtl="0">
                        <a:spcBef>
                          <a:spcPts val="0"/>
                        </a:spcBef>
                        <a:spcAft>
                          <a:spcPts val="0"/>
                        </a:spcAft>
                        <a:buSzPts val="1200"/>
                        <a:buFont typeface="Arial" panose="020B0604020202020204" pitchFamily="34" charset="0"/>
                        <a:buChar char="•"/>
                      </a:pPr>
                      <a:r>
                        <a:rPr lang="en" sz="1200" dirty="0"/>
                        <a:t>Reset the time</a:t>
                      </a:r>
                      <a:endParaRPr sz="1200" dirty="0"/>
                    </a:p>
                  </a:txBody>
                  <a:tcPr marL="91425" marR="91425" marT="91425" marB="91425"/>
                </a:tc>
                <a:tc>
                  <a:txBody>
                    <a:bodyPr/>
                    <a:lstStyle/>
                    <a:p>
                      <a:pPr marL="323850" lvl="0" indent="-171450" algn="l" rtl="0">
                        <a:spcBef>
                          <a:spcPts val="0"/>
                        </a:spcBef>
                        <a:spcAft>
                          <a:spcPts val="0"/>
                        </a:spcAft>
                        <a:buSzPts val="1200"/>
                        <a:buFont typeface="Arial" panose="020B0604020202020204" pitchFamily="34" charset="0"/>
                        <a:buChar char="•"/>
                      </a:pPr>
                      <a:r>
                        <a:rPr lang="en" sz="1200" dirty="0"/>
                        <a:t>Storage</a:t>
                      </a:r>
                      <a:endParaRPr sz="1200" dirty="0"/>
                    </a:p>
                    <a:p>
                      <a:pPr marL="323850" lvl="0" indent="-171450" algn="l" rtl="0">
                        <a:spcBef>
                          <a:spcPts val="0"/>
                        </a:spcBef>
                        <a:spcAft>
                          <a:spcPts val="0"/>
                        </a:spcAft>
                        <a:buSzPts val="1200"/>
                        <a:buFont typeface="Arial" panose="020B0604020202020204" pitchFamily="34" charset="0"/>
                        <a:buChar char="•"/>
                      </a:pPr>
                      <a:r>
                        <a:rPr lang="en" sz="1200" dirty="0"/>
                        <a:t>Phone</a:t>
                      </a:r>
                      <a:endParaRPr sz="1200" dirty="0"/>
                    </a:p>
                    <a:p>
                      <a:pPr marL="323850" lvl="0" indent="-171450" algn="l" rtl="0">
                        <a:spcBef>
                          <a:spcPts val="0"/>
                        </a:spcBef>
                        <a:spcAft>
                          <a:spcPts val="0"/>
                        </a:spcAft>
                        <a:buSzPts val="1200"/>
                        <a:buFont typeface="Arial" panose="020B0604020202020204" pitchFamily="34" charset="0"/>
                        <a:buChar char="•"/>
                      </a:pPr>
                      <a:r>
                        <a:rPr lang="en" sz="1200" dirty="0"/>
                        <a:t>Microp</a:t>
                      </a:r>
                      <a:r>
                        <a:rPr lang="en-IN" sz="1200" dirty="0"/>
                        <a:t>hone</a:t>
                      </a:r>
                      <a:endParaRPr sz="1200" dirty="0"/>
                    </a:p>
                    <a:p>
                      <a:pPr marL="323850" lvl="0" indent="-171450" algn="l" rtl="0">
                        <a:spcBef>
                          <a:spcPts val="0"/>
                        </a:spcBef>
                        <a:spcAft>
                          <a:spcPts val="0"/>
                        </a:spcAft>
                        <a:buSzPts val="1200"/>
                        <a:buFont typeface="Arial" panose="020B0604020202020204" pitchFamily="34" charset="0"/>
                        <a:buChar char="•"/>
                      </a:pPr>
                      <a:r>
                        <a:rPr lang="en" sz="1200" dirty="0"/>
                        <a:t>Location</a:t>
                      </a:r>
                      <a:endParaRPr sz="1200" dirty="0"/>
                    </a:p>
                  </a:txBody>
                  <a:tcPr marL="91425" marR="91425" marT="91425" marB="91425"/>
                </a:tc>
                <a:extLst>
                  <a:ext uri="{0D108BD9-81ED-4DB2-BD59-A6C34878D82A}">
                    <a16:rowId xmlns:a16="http://schemas.microsoft.com/office/drawing/2014/main" val="10002"/>
                  </a:ext>
                </a:extLst>
              </a:tr>
            </a:tbl>
          </a:graphicData>
        </a:graphic>
      </p:graphicFrame>
      <p:pic>
        <p:nvPicPr>
          <p:cNvPr id="4" name="Google Shape;186;p31">
            <a:extLst>
              <a:ext uri="{FF2B5EF4-FFF2-40B4-BE49-F238E27FC236}">
                <a16:creationId xmlns:a16="http://schemas.microsoft.com/office/drawing/2014/main" id="{14AA1ED9-E779-4838-A8B1-3BBA696BA5C6}"/>
              </a:ext>
            </a:extLst>
          </p:cNvPr>
          <p:cNvPicPr preferRelativeResize="0"/>
          <p:nvPr/>
        </p:nvPicPr>
        <p:blipFill>
          <a:blip r:embed="rId3">
            <a:alphaModFix/>
          </a:blip>
          <a:stretch>
            <a:fillRect/>
          </a:stretch>
        </p:blipFill>
        <p:spPr>
          <a:xfrm>
            <a:off x="7929650" y="13617"/>
            <a:ext cx="1151525" cy="115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424B6-28BE-450F-AE1C-6EB35CB82E10}"/>
              </a:ext>
            </a:extLst>
          </p:cNvPr>
          <p:cNvSpPr>
            <a:spLocks noGrp="1"/>
          </p:cNvSpPr>
          <p:nvPr>
            <p:ph type="title"/>
          </p:nvPr>
        </p:nvSpPr>
        <p:spPr>
          <a:xfrm>
            <a:off x="311700" y="445025"/>
            <a:ext cx="7719426" cy="572700"/>
          </a:xfrm>
        </p:spPr>
        <p:txBody>
          <a:bodyPr>
            <a:normAutofit fontScale="90000"/>
          </a:bodyPr>
          <a:lstStyle/>
          <a:p>
            <a:r>
              <a:rPr lang="en-IN" dirty="0"/>
              <a:t>Language </a:t>
            </a:r>
          </a:p>
        </p:txBody>
      </p:sp>
      <p:sp>
        <p:nvSpPr>
          <p:cNvPr id="3" name="Text Placeholder 2">
            <a:extLst>
              <a:ext uri="{FF2B5EF4-FFF2-40B4-BE49-F238E27FC236}">
                <a16:creationId xmlns:a16="http://schemas.microsoft.com/office/drawing/2014/main" id="{1C7EAE05-8E04-4DF8-89D8-CE459435381D}"/>
              </a:ext>
            </a:extLst>
          </p:cNvPr>
          <p:cNvSpPr>
            <a:spLocks noGrp="1"/>
          </p:cNvSpPr>
          <p:nvPr>
            <p:ph type="body" idx="1"/>
          </p:nvPr>
        </p:nvSpPr>
        <p:spPr>
          <a:xfrm>
            <a:off x="311700" y="1275907"/>
            <a:ext cx="8449528" cy="3292968"/>
          </a:xfrm>
        </p:spPr>
        <p:txBody>
          <a:bodyPr/>
          <a:lstStyle/>
          <a:p>
            <a:pPr fontAlgn="base"/>
            <a:r>
              <a:rPr lang="en-US" dirty="0"/>
              <a:t>The app provides user to change the app in 5 languages.</a:t>
            </a:r>
          </a:p>
          <a:p>
            <a:pPr fontAlgn="base"/>
            <a:r>
              <a:rPr lang="en-US" dirty="0"/>
              <a:t>This helps the rural people to change the app to their known language.</a:t>
            </a:r>
          </a:p>
          <a:p>
            <a:pPr marL="114300" indent="0">
              <a:buNone/>
            </a:pPr>
            <a:endParaRPr lang="en-IN" dirty="0"/>
          </a:p>
        </p:txBody>
      </p:sp>
      <p:pic>
        <p:nvPicPr>
          <p:cNvPr id="4" name="Google Shape;186;p31">
            <a:extLst>
              <a:ext uri="{FF2B5EF4-FFF2-40B4-BE49-F238E27FC236}">
                <a16:creationId xmlns:a16="http://schemas.microsoft.com/office/drawing/2014/main" id="{85B99A17-35CC-45FA-8465-81A6465800C4}"/>
              </a:ext>
            </a:extLst>
          </p:cNvPr>
          <p:cNvPicPr preferRelativeResize="0"/>
          <p:nvPr/>
        </p:nvPicPr>
        <p:blipFill>
          <a:blip r:embed="rId2">
            <a:alphaModFix/>
          </a:blip>
          <a:stretch>
            <a:fillRect/>
          </a:stretch>
        </p:blipFill>
        <p:spPr>
          <a:xfrm>
            <a:off x="7929650" y="41971"/>
            <a:ext cx="1151525" cy="1151525"/>
          </a:xfrm>
          <a:prstGeom prst="rect">
            <a:avLst/>
          </a:prstGeom>
          <a:noFill/>
          <a:ln>
            <a:noFill/>
          </a:ln>
        </p:spPr>
      </p:pic>
    </p:spTree>
    <p:extLst>
      <p:ext uri="{BB962C8B-B14F-4D97-AF65-F5344CB8AC3E}">
        <p14:creationId xmlns:p14="http://schemas.microsoft.com/office/powerpoint/2010/main" val="324154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Introduction</a:t>
            </a:r>
            <a:endParaRPr/>
          </a:p>
        </p:txBody>
      </p:sp>
      <p:sp>
        <p:nvSpPr>
          <p:cNvPr id="63" name="Google Shape;63;p14"/>
          <p:cNvSpPr txBox="1">
            <a:spLocks noGrp="1"/>
          </p:cNvSpPr>
          <p:nvPr>
            <p:ph type="body" idx="1"/>
          </p:nvPr>
        </p:nvSpPr>
        <p:spPr>
          <a:xfrm>
            <a:off x="311700" y="1091500"/>
            <a:ext cx="8520600" cy="3416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lvl="0" indent="-330200" algn="just" rtl="0">
              <a:spcBef>
                <a:spcPts val="0"/>
              </a:spcBef>
              <a:spcAft>
                <a:spcPts val="0"/>
              </a:spcAft>
              <a:buClr>
                <a:schemeClr val="dk1"/>
              </a:buClr>
              <a:buSzPts val="1600"/>
              <a:buChar char="●"/>
            </a:pPr>
            <a:r>
              <a:rPr lang="en" sz="1600" dirty="0">
                <a:solidFill>
                  <a:schemeClr val="dk1"/>
                </a:solidFill>
              </a:rPr>
              <a:t>Excessive and long-term consumption leads to major health problems. Even low consumption over longer period has drastic effects. </a:t>
            </a:r>
            <a:endParaRPr sz="1600" dirty="0">
              <a:solidFill>
                <a:schemeClr val="dk1"/>
              </a:solidFill>
            </a:endParaRPr>
          </a:p>
          <a:p>
            <a:pPr marL="457200" lvl="0" indent="-330200" algn="just" rtl="0">
              <a:spcBef>
                <a:spcPts val="0"/>
              </a:spcBef>
              <a:spcAft>
                <a:spcPts val="0"/>
              </a:spcAft>
              <a:buClr>
                <a:schemeClr val="dk1"/>
              </a:buClr>
              <a:buSzPts val="1600"/>
              <a:buChar char="●"/>
            </a:pPr>
            <a:r>
              <a:rPr lang="en" sz="1600" dirty="0">
                <a:solidFill>
                  <a:schemeClr val="dk1"/>
                </a:solidFill>
              </a:rPr>
              <a:t> </a:t>
            </a:r>
            <a:r>
              <a:rPr lang="en" sz="1600" dirty="0">
                <a:solidFill>
                  <a:schemeClr val="dk1"/>
                </a:solidFill>
                <a:highlight>
                  <a:srgbClr val="FFFFFF"/>
                </a:highlight>
              </a:rPr>
              <a:t>Alcohol kills 2.6 lakh Indians every year according to WHO report in the year 2018.</a:t>
            </a:r>
            <a:endParaRPr sz="1600" dirty="0">
              <a:solidFill>
                <a:schemeClr val="dk1"/>
              </a:solidFill>
              <a:highlight>
                <a:srgbClr val="FFFFFF"/>
              </a:highlight>
            </a:endParaRPr>
          </a:p>
          <a:p>
            <a:pPr marL="457200" lvl="0" indent="-330200" algn="just" rtl="0">
              <a:spcBef>
                <a:spcPts val="0"/>
              </a:spcBef>
              <a:spcAft>
                <a:spcPts val="0"/>
              </a:spcAft>
              <a:buClr>
                <a:schemeClr val="dk1"/>
              </a:buClr>
              <a:buSzPts val="1600"/>
              <a:buChar char="●"/>
            </a:pPr>
            <a:r>
              <a:rPr lang="en" sz="1600" dirty="0">
                <a:solidFill>
                  <a:schemeClr val="dk1"/>
                </a:solidFill>
                <a:highlight>
                  <a:srgbClr val="FFFFFF"/>
                </a:highlight>
              </a:rPr>
              <a:t>There are many rehabilitation centres for treatments of alcoholism across India.</a:t>
            </a:r>
            <a:endParaRPr sz="1600" dirty="0">
              <a:solidFill>
                <a:schemeClr val="dk1"/>
              </a:solidFill>
              <a:highlight>
                <a:srgbClr val="FFFFFF"/>
              </a:highlight>
            </a:endParaRPr>
          </a:p>
          <a:p>
            <a:pPr marL="457200" lvl="0" indent="-330200" algn="just" rtl="0">
              <a:spcBef>
                <a:spcPts val="0"/>
              </a:spcBef>
              <a:spcAft>
                <a:spcPts val="0"/>
              </a:spcAft>
              <a:buClr>
                <a:schemeClr val="dk1"/>
              </a:buClr>
              <a:buSzPts val="1600"/>
              <a:buChar char="●"/>
            </a:pPr>
            <a:r>
              <a:rPr lang="en" sz="1600" dirty="0">
                <a:solidFill>
                  <a:schemeClr val="dk1"/>
                </a:solidFill>
                <a:highlight>
                  <a:srgbClr val="FFFFFF"/>
                </a:highlight>
              </a:rPr>
              <a:t>Many Rural people are unaware about rehabilitation centres and camps.</a:t>
            </a:r>
            <a:endParaRPr sz="1600" dirty="0">
              <a:solidFill>
                <a:schemeClr val="dk1"/>
              </a:solidFill>
              <a:highlight>
                <a:srgbClr val="FFFFFF"/>
              </a:highlight>
            </a:endParaRPr>
          </a:p>
          <a:p>
            <a:pPr marL="457200" lvl="0" indent="-330200" algn="just" rtl="0">
              <a:spcBef>
                <a:spcPts val="0"/>
              </a:spcBef>
              <a:spcAft>
                <a:spcPts val="0"/>
              </a:spcAft>
              <a:buClr>
                <a:schemeClr val="dk1"/>
              </a:buClr>
              <a:buSzPts val="1600"/>
              <a:buChar char="●"/>
            </a:pPr>
            <a:r>
              <a:rPr lang="en" sz="1600" dirty="0">
                <a:solidFill>
                  <a:schemeClr val="dk1"/>
                </a:solidFill>
                <a:highlight>
                  <a:srgbClr val="FFFFFF"/>
                </a:highlight>
              </a:rPr>
              <a:t>Most of the people struggle to stay sober life after the treatment.</a:t>
            </a:r>
            <a:endParaRPr sz="1600" dirty="0">
              <a:solidFill>
                <a:schemeClr val="dk1"/>
              </a:solidFill>
              <a:highlight>
                <a:srgbClr val="FFFFFF"/>
              </a:highlight>
            </a:endParaRPr>
          </a:p>
          <a:p>
            <a:pPr marL="457200" lvl="0" indent="-330200" algn="just" rtl="0">
              <a:spcBef>
                <a:spcPts val="0"/>
              </a:spcBef>
              <a:spcAft>
                <a:spcPts val="0"/>
              </a:spcAft>
              <a:buClr>
                <a:schemeClr val="dk1"/>
              </a:buClr>
              <a:buSzPts val="1600"/>
              <a:buChar char="●"/>
            </a:pPr>
            <a:r>
              <a:rPr lang="en" sz="1600" dirty="0">
                <a:solidFill>
                  <a:schemeClr val="dk1"/>
                </a:solidFill>
                <a:highlight>
                  <a:srgbClr val="FFFFFF"/>
                </a:highlight>
              </a:rPr>
              <a:t>To support and motivate them to stay sober many android applications have been developed.</a:t>
            </a:r>
            <a:endParaRPr sz="1600" dirty="0">
              <a:solidFill>
                <a:schemeClr val="dk1"/>
              </a:solidFill>
              <a:highlight>
                <a:srgbClr val="FFFFFF"/>
              </a:highlight>
            </a:endParaRPr>
          </a:p>
          <a:p>
            <a:pPr marL="457200" lvl="0" indent="-330200" algn="just" rtl="0">
              <a:spcBef>
                <a:spcPts val="0"/>
              </a:spcBef>
              <a:spcAft>
                <a:spcPts val="0"/>
              </a:spcAft>
              <a:buClr>
                <a:schemeClr val="dk1"/>
              </a:buClr>
              <a:buSzPts val="1600"/>
              <a:buChar char="●"/>
            </a:pPr>
            <a:r>
              <a:rPr lang="en" sz="1600" dirty="0">
                <a:solidFill>
                  <a:schemeClr val="dk1"/>
                </a:solidFill>
              </a:rPr>
              <a:t>People in recovery can seek support from apps without having to call a hotline, join a group or seek out a therapist in person.</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Apps are cost effective. Many addiction apps for smartphones are free or inexpensive.</a:t>
            </a:r>
            <a:endParaRPr sz="1600" dirty="0">
              <a:solidFill>
                <a:schemeClr val="dk1"/>
              </a:solidFill>
            </a:endParaRPr>
          </a:p>
        </p:txBody>
      </p:sp>
      <p:pic>
        <p:nvPicPr>
          <p:cNvPr id="64" name="Google Shape;64;p14"/>
          <p:cNvPicPr preferRelativeResize="0"/>
          <p:nvPr/>
        </p:nvPicPr>
        <p:blipFill>
          <a:blip r:embed="rId3">
            <a:alphaModFix/>
          </a:blip>
          <a:stretch>
            <a:fillRect/>
          </a:stretch>
        </p:blipFill>
        <p:spPr>
          <a:xfrm>
            <a:off x="7738775" y="0"/>
            <a:ext cx="1151525" cy="1151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2062-B510-4C79-A81A-5E4C34477691}"/>
              </a:ext>
            </a:extLst>
          </p:cNvPr>
          <p:cNvSpPr>
            <a:spLocks noGrp="1"/>
          </p:cNvSpPr>
          <p:nvPr>
            <p:ph type="title"/>
          </p:nvPr>
        </p:nvSpPr>
        <p:spPr/>
        <p:txBody>
          <a:bodyPr>
            <a:normAutofit fontScale="90000"/>
          </a:bodyPr>
          <a:lstStyle/>
          <a:p>
            <a:r>
              <a:rPr lang="en-US" dirty="0"/>
              <a:t>Risk tracker</a:t>
            </a:r>
            <a:endParaRPr lang="en-IN" dirty="0"/>
          </a:p>
        </p:txBody>
      </p:sp>
      <p:sp>
        <p:nvSpPr>
          <p:cNvPr id="3" name="Text Placeholder 2">
            <a:extLst>
              <a:ext uri="{FF2B5EF4-FFF2-40B4-BE49-F238E27FC236}">
                <a16:creationId xmlns:a16="http://schemas.microsoft.com/office/drawing/2014/main" id="{3704A5A4-6E3E-4EF3-82F3-F25C46DDE522}"/>
              </a:ext>
            </a:extLst>
          </p:cNvPr>
          <p:cNvSpPr>
            <a:spLocks noGrp="1"/>
          </p:cNvSpPr>
          <p:nvPr>
            <p:ph type="body" idx="1"/>
          </p:nvPr>
        </p:nvSpPr>
        <p:spPr/>
        <p:txBody>
          <a:bodyPr/>
          <a:lstStyle/>
          <a:p>
            <a:pPr fontAlgn="base"/>
            <a:r>
              <a:rPr lang="en-US" dirty="0"/>
              <a:t>This component is helpful to calculate the ethanol content in the alcohol.</a:t>
            </a:r>
          </a:p>
          <a:p>
            <a:pPr fontAlgn="base"/>
            <a:r>
              <a:rPr lang="en-US" dirty="0"/>
              <a:t>Based on the ethanol content risk level will be calculated using </a:t>
            </a:r>
            <a:r>
              <a:rPr lang="en-US" dirty="0" err="1"/>
              <a:t>formula.This</a:t>
            </a:r>
            <a:r>
              <a:rPr lang="en-US" dirty="0"/>
              <a:t> helps the user to keep track of their risk level  and help them to quit drinking slowly.</a:t>
            </a:r>
          </a:p>
          <a:p>
            <a:pPr fontAlgn="base"/>
            <a:r>
              <a:rPr lang="en-US" dirty="0"/>
              <a:t>Average ethanol content in the alcohol consumed till date is calculated this helps to know his/her history of ethanol consumption.</a:t>
            </a:r>
          </a:p>
          <a:p>
            <a:pPr marL="114300" indent="0">
              <a:buNone/>
            </a:pPr>
            <a:endParaRPr lang="en-IN" dirty="0"/>
          </a:p>
        </p:txBody>
      </p:sp>
    </p:spTree>
    <p:extLst>
      <p:ext uri="{BB962C8B-B14F-4D97-AF65-F5344CB8AC3E}">
        <p14:creationId xmlns:p14="http://schemas.microsoft.com/office/powerpoint/2010/main" val="144270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4766-0675-4165-A28C-AED1E2A73A50}"/>
              </a:ext>
            </a:extLst>
          </p:cNvPr>
          <p:cNvSpPr>
            <a:spLocks noGrp="1"/>
          </p:cNvSpPr>
          <p:nvPr>
            <p:ph type="title"/>
          </p:nvPr>
        </p:nvSpPr>
        <p:spPr/>
        <p:txBody>
          <a:bodyPr>
            <a:normAutofit fontScale="90000"/>
          </a:bodyPr>
          <a:lstStyle/>
          <a:p>
            <a:r>
              <a:rPr lang="en-IN" dirty="0"/>
              <a:t>Risk Tracker Functionalities</a:t>
            </a:r>
            <a:br>
              <a:rPr lang="en-IN" dirty="0"/>
            </a:br>
            <a:br>
              <a:rPr lang="en-IN" dirty="0"/>
            </a:br>
            <a:endParaRPr lang="en-IN" dirty="0"/>
          </a:p>
        </p:txBody>
      </p:sp>
      <p:sp>
        <p:nvSpPr>
          <p:cNvPr id="3" name="Text Placeholder 2">
            <a:extLst>
              <a:ext uri="{FF2B5EF4-FFF2-40B4-BE49-F238E27FC236}">
                <a16:creationId xmlns:a16="http://schemas.microsoft.com/office/drawing/2014/main" id="{FABD009A-5B58-4309-9FAF-9A692075F0F0}"/>
              </a:ext>
            </a:extLst>
          </p:cNvPr>
          <p:cNvSpPr>
            <a:spLocks noGrp="1"/>
          </p:cNvSpPr>
          <p:nvPr>
            <p:ph type="body" idx="1"/>
          </p:nvPr>
        </p:nvSpPr>
        <p:spPr/>
        <p:txBody>
          <a:bodyPr/>
          <a:lstStyle/>
          <a:p>
            <a:pPr fontAlgn="base"/>
            <a:r>
              <a:rPr lang="en-US" dirty="0"/>
              <a:t>User shall be able to enter type and quantity of alcohol consumed.</a:t>
            </a:r>
          </a:p>
          <a:p>
            <a:pPr fontAlgn="base"/>
            <a:r>
              <a:rPr lang="en-US" dirty="0"/>
              <a:t>User shall be able to submit the information entered.</a:t>
            </a:r>
          </a:p>
          <a:p>
            <a:pPr fontAlgn="base"/>
            <a:r>
              <a:rPr lang="en-US" dirty="0"/>
              <a:t>User shall be able to view the ethanol content in the alcohol consumed  and risk level based on the ethanol content in the alcohol consumed.</a:t>
            </a:r>
          </a:p>
          <a:p>
            <a:pPr fontAlgn="base"/>
            <a:r>
              <a:rPr lang="en-US" dirty="0"/>
              <a:t>User shall be able to reset if user clicks on “Reset” button information entered by the user will be erased. </a:t>
            </a:r>
          </a:p>
          <a:p>
            <a:pPr fontAlgn="base"/>
            <a:r>
              <a:rPr lang="en-US" dirty="0"/>
              <a:t>User shall be able to view the average ethanol content in the alcohol consumed till that date.</a:t>
            </a:r>
          </a:p>
          <a:p>
            <a:pPr marL="114300" indent="0">
              <a:buNone/>
            </a:pPr>
            <a:endParaRPr lang="en-IN" dirty="0"/>
          </a:p>
        </p:txBody>
      </p:sp>
    </p:spTree>
    <p:extLst>
      <p:ext uri="{BB962C8B-B14F-4D97-AF65-F5344CB8AC3E}">
        <p14:creationId xmlns:p14="http://schemas.microsoft.com/office/powerpoint/2010/main" val="3148147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93CA-9CFC-4BA7-9A97-21BB2C49F750}"/>
              </a:ext>
            </a:extLst>
          </p:cNvPr>
          <p:cNvSpPr>
            <a:spLocks noGrp="1"/>
          </p:cNvSpPr>
          <p:nvPr>
            <p:ph type="title"/>
          </p:nvPr>
        </p:nvSpPr>
        <p:spPr/>
        <p:txBody>
          <a:bodyPr>
            <a:normAutofit fontScale="90000"/>
          </a:bodyPr>
          <a:lstStyle/>
          <a:p>
            <a:r>
              <a:rPr lang="en-IN" dirty="0"/>
              <a:t>Sobriety Tracker</a:t>
            </a:r>
            <a:br>
              <a:rPr lang="en-IN" dirty="0"/>
            </a:br>
            <a:br>
              <a:rPr lang="en-IN" dirty="0"/>
            </a:br>
            <a:endParaRPr lang="en-IN" dirty="0"/>
          </a:p>
        </p:txBody>
      </p:sp>
      <p:sp>
        <p:nvSpPr>
          <p:cNvPr id="3" name="Text Placeholder 2">
            <a:extLst>
              <a:ext uri="{FF2B5EF4-FFF2-40B4-BE49-F238E27FC236}">
                <a16:creationId xmlns:a16="http://schemas.microsoft.com/office/drawing/2014/main" id="{34B60661-702D-41DB-927E-66AB17976820}"/>
              </a:ext>
            </a:extLst>
          </p:cNvPr>
          <p:cNvSpPr>
            <a:spLocks noGrp="1"/>
          </p:cNvSpPr>
          <p:nvPr>
            <p:ph type="body" idx="1"/>
          </p:nvPr>
        </p:nvSpPr>
        <p:spPr/>
        <p:txBody>
          <a:bodyPr/>
          <a:lstStyle/>
          <a:p>
            <a:pPr fontAlgn="base"/>
            <a:r>
              <a:rPr lang="en-US" dirty="0"/>
              <a:t>It is the one of the components in the app which can help the sober people to keep track of their sobriety period.</a:t>
            </a:r>
          </a:p>
          <a:p>
            <a:pPr fontAlgn="base"/>
            <a:r>
              <a:rPr lang="en-US" dirty="0"/>
              <a:t>It is required because sober person may get relapsed at any point of time but the count of sober days may motivate him to continue a sober life.</a:t>
            </a:r>
          </a:p>
          <a:p>
            <a:pPr fontAlgn="base"/>
            <a:r>
              <a:rPr lang="en-US" dirty="0"/>
              <a:t>In this component user can reset the time if he/she is unable to avoid relapse and start the timer again. </a:t>
            </a:r>
          </a:p>
          <a:p>
            <a:pPr fontAlgn="base"/>
            <a:r>
              <a:rPr lang="en-US" dirty="0"/>
              <a:t>Motivational quotes are displayed to motivate the user to lead a sober life whenever user resets the time.</a:t>
            </a:r>
          </a:p>
          <a:p>
            <a:pPr marL="114300" indent="0">
              <a:buNone/>
            </a:pPr>
            <a:br>
              <a:rPr lang="en-US" dirty="0"/>
            </a:br>
            <a:endParaRPr lang="en-IN" dirty="0"/>
          </a:p>
        </p:txBody>
      </p:sp>
    </p:spTree>
    <p:extLst>
      <p:ext uri="{BB962C8B-B14F-4D97-AF65-F5344CB8AC3E}">
        <p14:creationId xmlns:p14="http://schemas.microsoft.com/office/powerpoint/2010/main" val="2883826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6B9B-5EF5-41BC-9773-AAC79E61C514}"/>
              </a:ext>
            </a:extLst>
          </p:cNvPr>
          <p:cNvSpPr>
            <a:spLocks noGrp="1"/>
          </p:cNvSpPr>
          <p:nvPr>
            <p:ph type="title"/>
          </p:nvPr>
        </p:nvSpPr>
        <p:spPr/>
        <p:txBody>
          <a:bodyPr>
            <a:normAutofit fontScale="90000"/>
          </a:bodyPr>
          <a:lstStyle/>
          <a:p>
            <a:r>
              <a:rPr lang="en-IN" dirty="0"/>
              <a:t>Sobriety Tracker functionalities</a:t>
            </a:r>
            <a:br>
              <a:rPr lang="en-IN" dirty="0"/>
            </a:br>
            <a:br>
              <a:rPr lang="en-IN" dirty="0"/>
            </a:br>
            <a:endParaRPr lang="en-IN" dirty="0"/>
          </a:p>
        </p:txBody>
      </p:sp>
      <p:sp>
        <p:nvSpPr>
          <p:cNvPr id="3" name="Text Placeholder 2">
            <a:extLst>
              <a:ext uri="{FF2B5EF4-FFF2-40B4-BE49-F238E27FC236}">
                <a16:creationId xmlns:a16="http://schemas.microsoft.com/office/drawing/2014/main" id="{A677C306-42E6-4F09-94F9-911138B3C061}"/>
              </a:ext>
            </a:extLst>
          </p:cNvPr>
          <p:cNvSpPr>
            <a:spLocks noGrp="1"/>
          </p:cNvSpPr>
          <p:nvPr>
            <p:ph type="body" idx="1"/>
          </p:nvPr>
        </p:nvSpPr>
        <p:spPr/>
        <p:txBody>
          <a:bodyPr/>
          <a:lstStyle/>
          <a:p>
            <a:pPr fontAlgn="base"/>
            <a:r>
              <a:rPr lang="en-US" dirty="0"/>
              <a:t>User shall be able to set the timer. </a:t>
            </a:r>
          </a:p>
          <a:p>
            <a:pPr fontAlgn="base"/>
            <a:r>
              <a:rPr lang="en-US" dirty="0"/>
              <a:t>User shall be able to view his/her sobriety period by clicking on the “Get Count” button.</a:t>
            </a:r>
          </a:p>
          <a:p>
            <a:pPr fontAlgn="base"/>
            <a:r>
              <a:rPr lang="en-US" dirty="0"/>
              <a:t>User shall be able to reset the time if he relapse.</a:t>
            </a:r>
          </a:p>
          <a:p>
            <a:pPr fontAlgn="base"/>
            <a:r>
              <a:rPr lang="en-US" dirty="0"/>
              <a:t>User shall be able to view the motivational quotes if he/she relapse.</a:t>
            </a:r>
          </a:p>
          <a:p>
            <a:pPr fontAlgn="base"/>
            <a:r>
              <a:rPr lang="en-US" dirty="0"/>
              <a:t>If user clicks on reset without setting the time he will get message like set the timer first.</a:t>
            </a:r>
          </a:p>
          <a:p>
            <a:pPr marL="114300" indent="0">
              <a:buNone/>
            </a:pPr>
            <a:endParaRPr lang="en-IN" dirty="0"/>
          </a:p>
        </p:txBody>
      </p:sp>
    </p:spTree>
    <p:extLst>
      <p:ext uri="{BB962C8B-B14F-4D97-AF65-F5344CB8AC3E}">
        <p14:creationId xmlns:p14="http://schemas.microsoft.com/office/powerpoint/2010/main" val="2603362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61F9-85C2-4AD7-BADC-211E236E3C6E}"/>
              </a:ext>
            </a:extLst>
          </p:cNvPr>
          <p:cNvSpPr>
            <a:spLocks noGrp="1"/>
          </p:cNvSpPr>
          <p:nvPr>
            <p:ph type="title"/>
          </p:nvPr>
        </p:nvSpPr>
        <p:spPr/>
        <p:txBody>
          <a:bodyPr>
            <a:normAutofit fontScale="90000"/>
          </a:bodyPr>
          <a:lstStyle/>
          <a:p>
            <a:r>
              <a:rPr lang="en-IN" dirty="0"/>
              <a:t>Helpline </a:t>
            </a:r>
          </a:p>
        </p:txBody>
      </p:sp>
      <p:sp>
        <p:nvSpPr>
          <p:cNvPr id="3" name="Text Placeholder 2">
            <a:extLst>
              <a:ext uri="{FF2B5EF4-FFF2-40B4-BE49-F238E27FC236}">
                <a16:creationId xmlns:a16="http://schemas.microsoft.com/office/drawing/2014/main" id="{84B2ACD3-40A3-42F1-BF4C-6BE2F61DBBAA}"/>
              </a:ext>
            </a:extLst>
          </p:cNvPr>
          <p:cNvSpPr>
            <a:spLocks noGrp="1"/>
          </p:cNvSpPr>
          <p:nvPr>
            <p:ph type="body" idx="1"/>
          </p:nvPr>
        </p:nvSpPr>
        <p:spPr/>
        <p:txBody>
          <a:bodyPr/>
          <a:lstStyle/>
          <a:p>
            <a:pPr fontAlgn="base"/>
            <a:r>
              <a:rPr lang="en-US" dirty="0"/>
              <a:t>Helpline component helps the people to get contact details of coordinators of SDM camp and other rehabilitation details based on district.</a:t>
            </a:r>
          </a:p>
          <a:p>
            <a:pPr fontAlgn="base"/>
            <a:r>
              <a:rPr lang="en-US" dirty="0"/>
              <a:t>This helps the rural people in finding rehabilitation details very easily.</a:t>
            </a:r>
          </a:p>
          <a:p>
            <a:pPr fontAlgn="base"/>
            <a:r>
              <a:rPr lang="en-US" dirty="0"/>
              <a:t>SDM camps are the one which specially helps rural people to come out of the life as alcoholic and help them in quit drinking and lead sober life.</a:t>
            </a:r>
          </a:p>
          <a:p>
            <a:pPr fontAlgn="base"/>
            <a:r>
              <a:rPr lang="en-US" dirty="0"/>
              <a:t>SDM camps are separately mentioned here as this not only helps the alcoholics to lead sober life but also helps in leading the better life after becoming a sober person.</a:t>
            </a:r>
          </a:p>
          <a:p>
            <a:pPr marL="114300" indent="0">
              <a:buNone/>
            </a:pPr>
            <a:endParaRPr lang="en-IN" dirty="0"/>
          </a:p>
        </p:txBody>
      </p:sp>
    </p:spTree>
    <p:extLst>
      <p:ext uri="{BB962C8B-B14F-4D97-AF65-F5344CB8AC3E}">
        <p14:creationId xmlns:p14="http://schemas.microsoft.com/office/powerpoint/2010/main" val="377201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FF93B7-CC94-49E7-8F21-84C4DD8254BD}"/>
              </a:ext>
            </a:extLst>
          </p:cNvPr>
          <p:cNvSpPr/>
          <p:nvPr/>
        </p:nvSpPr>
        <p:spPr>
          <a:xfrm>
            <a:off x="297712" y="297711"/>
            <a:ext cx="8661990" cy="4401205"/>
          </a:xfrm>
          <a:prstGeom prst="rect">
            <a:avLst/>
          </a:prstGeom>
        </p:spPr>
        <p:txBody>
          <a:bodyPr wrap="square">
            <a:spAutoFit/>
          </a:bodyPr>
          <a:lstStyle/>
          <a:p>
            <a:r>
              <a:rPr lang="en-US" sz="2000" dirty="0">
                <a:latin typeface="Arial" panose="020B0604020202020204" pitchFamily="34" charset="0"/>
              </a:rPr>
              <a:t>Helpline Functionalities</a:t>
            </a:r>
          </a:p>
          <a:p>
            <a:endParaRPr lang="en-US" dirty="0"/>
          </a:p>
          <a:p>
            <a:pPr marL="285750" indent="-285750" fontAlgn="base">
              <a:buFont typeface="Arial" panose="020B0604020202020204" pitchFamily="34" charset="0"/>
              <a:buChar char="•"/>
            </a:pPr>
            <a:r>
              <a:rPr lang="en-US" sz="1800" dirty="0">
                <a:solidFill>
                  <a:srgbClr val="595959"/>
                </a:solidFill>
                <a:latin typeface="Arial" panose="020B0604020202020204" pitchFamily="34" charset="0"/>
              </a:rPr>
              <a:t>There are two sub parts in helpline in that one is SDM and other one is other Rehabilitation details.</a:t>
            </a:r>
          </a:p>
          <a:p>
            <a:pPr marL="285750" indent="-285750" fontAlgn="base">
              <a:buFont typeface="Arial" panose="020B0604020202020204" pitchFamily="34" charset="0"/>
              <a:buChar char="•"/>
            </a:pPr>
            <a:r>
              <a:rPr lang="en-US" sz="1800" dirty="0">
                <a:solidFill>
                  <a:srgbClr val="595959"/>
                </a:solidFill>
                <a:latin typeface="Arial" panose="020B0604020202020204" pitchFamily="34" charset="0"/>
              </a:rPr>
              <a:t>On selecting the SDM user gets the list of </a:t>
            </a:r>
            <a:r>
              <a:rPr lang="en-US" sz="1800" dirty="0" err="1">
                <a:solidFill>
                  <a:srgbClr val="595959"/>
                </a:solidFill>
                <a:latin typeface="Arial" panose="020B0604020202020204" pitchFamily="34" charset="0"/>
              </a:rPr>
              <a:t>districts.Selecting</a:t>
            </a:r>
            <a:r>
              <a:rPr lang="en-US" sz="1800" dirty="0">
                <a:solidFill>
                  <a:srgbClr val="595959"/>
                </a:solidFill>
                <a:latin typeface="Arial" panose="020B0604020202020204" pitchFamily="34" charset="0"/>
              </a:rPr>
              <a:t> any district gives the contact details of the SDM rehabilitation camp coordinator of that district.</a:t>
            </a:r>
          </a:p>
          <a:p>
            <a:pPr marL="285750" indent="-285750" fontAlgn="base">
              <a:buFont typeface="Arial" panose="020B0604020202020204" pitchFamily="34" charset="0"/>
              <a:buChar char="•"/>
            </a:pPr>
            <a:r>
              <a:rPr lang="en-US" sz="1800" dirty="0">
                <a:solidFill>
                  <a:srgbClr val="595959"/>
                </a:solidFill>
                <a:latin typeface="Arial" panose="020B0604020202020204" pitchFamily="34" charset="0"/>
              </a:rPr>
              <a:t>Call button is provided onclick on the button call connects to the coordinator of that district.</a:t>
            </a:r>
          </a:p>
          <a:p>
            <a:pPr marL="285750" indent="-285750" fontAlgn="base">
              <a:spcAft>
                <a:spcPts val="1200"/>
              </a:spcAft>
              <a:buFont typeface="Arial" panose="020B0604020202020204" pitchFamily="34" charset="0"/>
              <a:buChar char="•"/>
            </a:pPr>
            <a:r>
              <a:rPr lang="en-US" sz="1800" dirty="0">
                <a:solidFill>
                  <a:srgbClr val="595959"/>
                </a:solidFill>
                <a:latin typeface="Arial" panose="020B0604020202020204" pitchFamily="34" charset="0"/>
              </a:rPr>
              <a:t>On selecting the other rehabilitation  user gets list of districts. Selecting any one district gives list of the rehabilitation center names in that district. Selecting any one rehab center name gives the address of the rehab center and contact number of that rehab </a:t>
            </a:r>
            <a:r>
              <a:rPr lang="en-US" sz="1800" dirty="0" err="1">
                <a:solidFill>
                  <a:srgbClr val="595959"/>
                </a:solidFill>
                <a:latin typeface="Arial" panose="020B0604020202020204" pitchFamily="34" charset="0"/>
              </a:rPr>
              <a:t>center.User</a:t>
            </a:r>
            <a:r>
              <a:rPr lang="en-US" sz="1800" dirty="0">
                <a:solidFill>
                  <a:srgbClr val="595959"/>
                </a:solidFill>
                <a:latin typeface="Arial" panose="020B0604020202020204" pitchFamily="34" charset="0"/>
              </a:rPr>
              <a:t> can directly call using call button.</a:t>
            </a:r>
          </a:p>
          <a:p>
            <a:pPr>
              <a:spcAft>
                <a:spcPts val="1200"/>
              </a:spcAft>
            </a:pPr>
            <a:r>
              <a:rPr lang="en-US" sz="1800" dirty="0">
                <a:solidFill>
                  <a:srgbClr val="595959"/>
                </a:solidFill>
                <a:latin typeface="Arial" panose="020B0604020202020204" pitchFamily="34" charset="0"/>
              </a:rPr>
              <a:t> </a:t>
            </a:r>
            <a:endParaRPr lang="en-US" sz="1800" dirty="0"/>
          </a:p>
          <a:p>
            <a:br>
              <a:rPr lang="en-US" dirty="0"/>
            </a:br>
            <a:endParaRPr lang="en-IN" dirty="0"/>
          </a:p>
        </p:txBody>
      </p:sp>
      <p:sp>
        <p:nvSpPr>
          <p:cNvPr id="5" name="TextBox 4">
            <a:extLst>
              <a:ext uri="{FF2B5EF4-FFF2-40B4-BE49-F238E27FC236}">
                <a16:creationId xmlns:a16="http://schemas.microsoft.com/office/drawing/2014/main" id="{DABCE882-9F35-4B5A-A0EC-CBBB6E8BF072}"/>
              </a:ext>
            </a:extLst>
          </p:cNvPr>
          <p:cNvSpPr txBox="1"/>
          <p:nvPr/>
        </p:nvSpPr>
        <p:spPr>
          <a:xfrm>
            <a:off x="4004930" y="269357"/>
            <a:ext cx="3863164" cy="56707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968898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F888-E254-476D-B92F-A1AD420E3F14}"/>
              </a:ext>
            </a:extLst>
          </p:cNvPr>
          <p:cNvSpPr>
            <a:spLocks noGrp="1"/>
          </p:cNvSpPr>
          <p:nvPr>
            <p:ph type="title"/>
          </p:nvPr>
        </p:nvSpPr>
        <p:spPr/>
        <p:txBody>
          <a:bodyPr>
            <a:normAutofit fontScale="90000"/>
          </a:bodyPr>
          <a:lstStyle/>
          <a:p>
            <a:r>
              <a:rPr lang="en-US" dirty="0"/>
              <a:t>Component yet to be completed </a:t>
            </a:r>
            <a:br>
              <a:rPr lang="en-US" dirty="0"/>
            </a:br>
            <a:br>
              <a:rPr lang="en-US" dirty="0"/>
            </a:br>
            <a:endParaRPr lang="en-IN" dirty="0"/>
          </a:p>
        </p:txBody>
      </p:sp>
      <p:sp>
        <p:nvSpPr>
          <p:cNvPr id="3" name="Text Placeholder 2">
            <a:extLst>
              <a:ext uri="{FF2B5EF4-FFF2-40B4-BE49-F238E27FC236}">
                <a16:creationId xmlns:a16="http://schemas.microsoft.com/office/drawing/2014/main" id="{E5529F92-4932-4665-8E3B-7921676470AA}"/>
              </a:ext>
            </a:extLst>
          </p:cNvPr>
          <p:cNvSpPr>
            <a:spLocks noGrp="1"/>
          </p:cNvSpPr>
          <p:nvPr>
            <p:ph type="body" idx="1"/>
          </p:nvPr>
        </p:nvSpPr>
        <p:spPr/>
        <p:txBody>
          <a:bodyPr>
            <a:normAutofit fontScale="92500" lnSpcReduction="20000"/>
          </a:bodyPr>
          <a:lstStyle/>
          <a:p>
            <a:pPr marL="114300" indent="0">
              <a:buNone/>
            </a:pPr>
            <a:r>
              <a:rPr lang="en-US" sz="1900" b="1" dirty="0"/>
              <a:t>Relapse Trigger Avoidance</a:t>
            </a:r>
          </a:p>
          <a:p>
            <a:pPr fontAlgn="base"/>
            <a:r>
              <a:rPr lang="en-US" dirty="0"/>
              <a:t>Relapse Trigger Avoidance component is helpful for user to avoid the triggers which cause relapse.</a:t>
            </a:r>
          </a:p>
          <a:p>
            <a:pPr fontAlgn="base"/>
            <a:r>
              <a:rPr lang="en-US" dirty="0"/>
              <a:t>It has two parts audios and videos.</a:t>
            </a:r>
          </a:p>
          <a:p>
            <a:pPr fontAlgn="base"/>
            <a:r>
              <a:rPr lang="en-US" dirty="0"/>
              <a:t>Both audios and videos have sub-categories </a:t>
            </a:r>
            <a:r>
              <a:rPr lang="en-US" dirty="0" err="1"/>
              <a:t>Aatmavalokhana</a:t>
            </a:r>
            <a:r>
              <a:rPr lang="en-US" dirty="0"/>
              <a:t> talks, Motivational speeches, prayers and Bhajans.</a:t>
            </a:r>
          </a:p>
          <a:p>
            <a:pPr fontAlgn="base"/>
            <a:r>
              <a:rPr lang="en-US" dirty="0" err="1"/>
              <a:t>Aatmavalokana</a:t>
            </a:r>
            <a:r>
              <a:rPr lang="en-US" dirty="0"/>
              <a:t> talks is the method used in JJ </a:t>
            </a:r>
            <a:r>
              <a:rPr lang="en-US" dirty="0" err="1"/>
              <a:t>Vedhike</a:t>
            </a:r>
            <a:r>
              <a:rPr lang="en-US" dirty="0"/>
              <a:t> to treat the </a:t>
            </a:r>
            <a:r>
              <a:rPr lang="en-US" dirty="0" err="1"/>
              <a:t>alcoholics.This</a:t>
            </a:r>
            <a:r>
              <a:rPr lang="en-US" dirty="0"/>
              <a:t> talks will help in self </a:t>
            </a:r>
            <a:r>
              <a:rPr lang="en-US" dirty="0" err="1"/>
              <a:t>analysing</a:t>
            </a:r>
            <a:r>
              <a:rPr lang="en-US" dirty="0"/>
              <a:t>.</a:t>
            </a:r>
          </a:p>
          <a:p>
            <a:pPr fontAlgn="base"/>
            <a:r>
              <a:rPr lang="en-US" dirty="0"/>
              <a:t>These audios and videos increases the spirituality, concentration and firmness in the users decision.</a:t>
            </a:r>
          </a:p>
          <a:p>
            <a:pPr fontAlgn="base"/>
            <a:r>
              <a:rPr lang="en-US" dirty="0"/>
              <a:t>Audios will be playing in the background of the application also.</a:t>
            </a:r>
          </a:p>
          <a:p>
            <a:pPr marL="114300" indent="0">
              <a:buNone/>
            </a:pPr>
            <a:br>
              <a:rPr lang="en-US" dirty="0"/>
            </a:br>
            <a:endParaRPr lang="en-IN" dirty="0"/>
          </a:p>
        </p:txBody>
      </p:sp>
    </p:spTree>
    <p:extLst>
      <p:ext uri="{BB962C8B-B14F-4D97-AF65-F5344CB8AC3E}">
        <p14:creationId xmlns:p14="http://schemas.microsoft.com/office/powerpoint/2010/main" val="1543912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B58F-D5F1-4503-A0F2-FA520B264F09}"/>
              </a:ext>
            </a:extLst>
          </p:cNvPr>
          <p:cNvSpPr>
            <a:spLocks noGrp="1"/>
          </p:cNvSpPr>
          <p:nvPr>
            <p:ph type="title"/>
          </p:nvPr>
        </p:nvSpPr>
        <p:spPr/>
        <p:txBody>
          <a:bodyPr>
            <a:normAutofit fontScale="90000"/>
          </a:bodyPr>
          <a:lstStyle/>
          <a:p>
            <a:r>
              <a:rPr lang="en-IN" dirty="0"/>
              <a:t>Relapse Trigger Avoidance functionalities   </a:t>
            </a:r>
            <a:br>
              <a:rPr lang="en-IN" dirty="0"/>
            </a:br>
            <a:br>
              <a:rPr lang="en-IN" dirty="0"/>
            </a:br>
            <a:endParaRPr lang="en-IN" dirty="0"/>
          </a:p>
        </p:txBody>
      </p:sp>
      <p:sp>
        <p:nvSpPr>
          <p:cNvPr id="3" name="Text Placeholder 2">
            <a:extLst>
              <a:ext uri="{FF2B5EF4-FFF2-40B4-BE49-F238E27FC236}">
                <a16:creationId xmlns:a16="http://schemas.microsoft.com/office/drawing/2014/main" id="{4D142741-4782-4D77-B75B-E1E8B25CF90E}"/>
              </a:ext>
            </a:extLst>
          </p:cNvPr>
          <p:cNvSpPr>
            <a:spLocks noGrp="1"/>
          </p:cNvSpPr>
          <p:nvPr>
            <p:ph type="body" idx="1"/>
          </p:nvPr>
        </p:nvSpPr>
        <p:spPr/>
        <p:txBody>
          <a:bodyPr/>
          <a:lstStyle/>
          <a:p>
            <a:pPr fontAlgn="base"/>
            <a:r>
              <a:rPr lang="en-US" dirty="0"/>
              <a:t>User shall be provided with Audios and videos option.</a:t>
            </a:r>
          </a:p>
          <a:p>
            <a:pPr fontAlgn="base"/>
            <a:r>
              <a:rPr lang="en-US" dirty="0"/>
              <a:t>User shall be able to view sub-categories in audios and videos.</a:t>
            </a:r>
          </a:p>
          <a:p>
            <a:pPr fontAlgn="base"/>
            <a:r>
              <a:rPr lang="en-US" dirty="0"/>
              <a:t>User shall be able to watch the videos, which is of having play and pause options.</a:t>
            </a:r>
          </a:p>
          <a:p>
            <a:pPr fontAlgn="base"/>
            <a:r>
              <a:rPr lang="en-US" dirty="0"/>
              <a:t>User shall be able to choose the clips based on their interest.</a:t>
            </a:r>
          </a:p>
          <a:p>
            <a:pPr fontAlgn="base"/>
            <a:r>
              <a:rPr lang="en-US" dirty="0"/>
              <a:t>User shall be able to listen to music in the background of the application also.</a:t>
            </a:r>
          </a:p>
          <a:p>
            <a:pPr fontAlgn="base"/>
            <a:r>
              <a:rPr lang="en-US" dirty="0"/>
              <a:t>User shall be able to play and pause the audio clips.</a:t>
            </a:r>
          </a:p>
          <a:p>
            <a:pPr marL="114300" indent="0">
              <a:buNone/>
            </a:pPr>
            <a:endParaRPr lang="en-IN" dirty="0"/>
          </a:p>
        </p:txBody>
      </p:sp>
    </p:spTree>
    <p:extLst>
      <p:ext uri="{BB962C8B-B14F-4D97-AF65-F5344CB8AC3E}">
        <p14:creationId xmlns:p14="http://schemas.microsoft.com/office/powerpoint/2010/main" val="2201751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GUI Design</a:t>
            </a:r>
            <a:endParaRPr/>
          </a:p>
        </p:txBody>
      </p:sp>
      <p:pic>
        <p:nvPicPr>
          <p:cNvPr id="205" name="Google Shape;205;p34"/>
          <p:cNvPicPr preferRelativeResize="0"/>
          <p:nvPr/>
        </p:nvPicPr>
        <p:blipFill>
          <a:blip r:embed="rId3">
            <a:alphaModFix/>
          </a:blip>
          <a:stretch>
            <a:fillRect/>
          </a:stretch>
        </p:blipFill>
        <p:spPr>
          <a:xfrm>
            <a:off x="558725" y="1213625"/>
            <a:ext cx="2241225" cy="3758874"/>
          </a:xfrm>
          <a:prstGeom prst="rect">
            <a:avLst/>
          </a:prstGeom>
          <a:noFill/>
          <a:ln>
            <a:noFill/>
          </a:ln>
        </p:spPr>
      </p:pic>
      <p:pic>
        <p:nvPicPr>
          <p:cNvPr id="206" name="Google Shape;206;p34"/>
          <p:cNvPicPr preferRelativeResize="0"/>
          <p:nvPr/>
        </p:nvPicPr>
        <p:blipFill>
          <a:blip r:embed="rId4">
            <a:alphaModFix/>
          </a:blip>
          <a:stretch>
            <a:fillRect/>
          </a:stretch>
        </p:blipFill>
        <p:spPr>
          <a:xfrm>
            <a:off x="3377500" y="1151525"/>
            <a:ext cx="2241250" cy="3820976"/>
          </a:xfrm>
          <a:prstGeom prst="rect">
            <a:avLst/>
          </a:prstGeom>
          <a:noFill/>
          <a:ln>
            <a:noFill/>
          </a:ln>
        </p:spPr>
      </p:pic>
      <p:pic>
        <p:nvPicPr>
          <p:cNvPr id="207" name="Google Shape;207;p34"/>
          <p:cNvPicPr preferRelativeResize="0"/>
          <p:nvPr/>
        </p:nvPicPr>
        <p:blipFill>
          <a:blip r:embed="rId5">
            <a:alphaModFix/>
          </a:blip>
          <a:stretch>
            <a:fillRect/>
          </a:stretch>
        </p:blipFill>
        <p:spPr>
          <a:xfrm>
            <a:off x="6119825" y="1151525"/>
            <a:ext cx="2241225" cy="3820976"/>
          </a:xfrm>
          <a:prstGeom prst="rect">
            <a:avLst/>
          </a:prstGeom>
          <a:noFill/>
          <a:ln>
            <a:noFill/>
          </a:ln>
        </p:spPr>
      </p:pic>
      <p:pic>
        <p:nvPicPr>
          <p:cNvPr id="208" name="Google Shape;208;p34"/>
          <p:cNvPicPr preferRelativeResize="0"/>
          <p:nvPr/>
        </p:nvPicPr>
        <p:blipFill>
          <a:blip r:embed="rId6">
            <a:alphaModFix/>
          </a:blip>
          <a:stretch>
            <a:fillRect/>
          </a:stretch>
        </p:blipFill>
        <p:spPr>
          <a:xfrm>
            <a:off x="7910550" y="0"/>
            <a:ext cx="1151525" cy="1151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5"/>
          <p:cNvPicPr preferRelativeResize="0"/>
          <p:nvPr/>
        </p:nvPicPr>
        <p:blipFill>
          <a:blip r:embed="rId3">
            <a:alphaModFix/>
          </a:blip>
          <a:stretch>
            <a:fillRect/>
          </a:stretch>
        </p:blipFill>
        <p:spPr>
          <a:xfrm>
            <a:off x="304950" y="1261800"/>
            <a:ext cx="2708300" cy="3672074"/>
          </a:xfrm>
          <a:prstGeom prst="rect">
            <a:avLst/>
          </a:prstGeom>
          <a:noFill/>
          <a:ln>
            <a:noFill/>
          </a:ln>
        </p:spPr>
      </p:pic>
      <p:pic>
        <p:nvPicPr>
          <p:cNvPr id="214" name="Google Shape;214;p35"/>
          <p:cNvPicPr preferRelativeResize="0"/>
          <p:nvPr/>
        </p:nvPicPr>
        <p:blipFill>
          <a:blip r:embed="rId4">
            <a:alphaModFix/>
          </a:blip>
          <a:stretch>
            <a:fillRect/>
          </a:stretch>
        </p:blipFill>
        <p:spPr>
          <a:xfrm>
            <a:off x="3189300" y="1261800"/>
            <a:ext cx="2664625" cy="3672074"/>
          </a:xfrm>
          <a:prstGeom prst="rect">
            <a:avLst/>
          </a:prstGeom>
          <a:noFill/>
          <a:ln>
            <a:noFill/>
          </a:ln>
        </p:spPr>
      </p:pic>
      <p:pic>
        <p:nvPicPr>
          <p:cNvPr id="215" name="Google Shape;215;p35"/>
          <p:cNvPicPr preferRelativeResize="0"/>
          <p:nvPr/>
        </p:nvPicPr>
        <p:blipFill>
          <a:blip r:embed="rId5">
            <a:alphaModFix/>
          </a:blip>
          <a:stretch>
            <a:fillRect/>
          </a:stretch>
        </p:blipFill>
        <p:spPr>
          <a:xfrm>
            <a:off x="6030125" y="1261800"/>
            <a:ext cx="2725549" cy="3672074"/>
          </a:xfrm>
          <a:prstGeom prst="rect">
            <a:avLst/>
          </a:prstGeom>
          <a:noFill/>
          <a:ln>
            <a:noFill/>
          </a:ln>
        </p:spPr>
      </p:pic>
      <p:pic>
        <p:nvPicPr>
          <p:cNvPr id="216" name="Google Shape;216;p35"/>
          <p:cNvPicPr preferRelativeResize="0"/>
          <p:nvPr/>
        </p:nvPicPr>
        <p:blipFill>
          <a:blip r:embed="rId6">
            <a:alphaModFix/>
          </a:blip>
          <a:stretch>
            <a:fillRect/>
          </a:stretch>
        </p:blipFill>
        <p:spPr>
          <a:xfrm>
            <a:off x="7901000" y="47725"/>
            <a:ext cx="1151525" cy="115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Motivation</a:t>
            </a:r>
            <a:endParaRPr/>
          </a:p>
        </p:txBody>
      </p:sp>
      <p:sp>
        <p:nvSpPr>
          <p:cNvPr id="70" name="Google Shape;70;p15"/>
          <p:cNvSpPr txBox="1">
            <a:spLocks noGrp="1"/>
          </p:cNvSpPr>
          <p:nvPr>
            <p:ph type="body" idx="1"/>
          </p:nvPr>
        </p:nvSpPr>
        <p:spPr>
          <a:xfrm>
            <a:off x="311700" y="11678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chemeClr val="tx1"/>
                </a:solidFill>
              </a:rPr>
              <a:t>Over 70% of people trying to quit alcohol get relapsed.</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To assist them in finding rehabilitation centres and camps as they will not be aware of such camps.</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Most of them do not think that rehabilitation camps will help them and some are not aware of rehabilitation camps that are being held at their area.</a:t>
            </a:r>
            <a:endParaRPr dirty="0">
              <a:solidFill>
                <a:schemeClr val="tx1"/>
              </a:solidFill>
            </a:endParaRPr>
          </a:p>
          <a:p>
            <a:pPr marL="457200" lvl="0" indent="-342900" algn="l" rtl="0">
              <a:spcBef>
                <a:spcPts val="0"/>
              </a:spcBef>
              <a:spcAft>
                <a:spcPts val="0"/>
              </a:spcAft>
              <a:buSzPts val="1800"/>
              <a:buChar char="●"/>
            </a:pPr>
            <a:r>
              <a:rPr lang="en" sz="1794" dirty="0">
                <a:solidFill>
                  <a:schemeClr val="tx1"/>
                </a:solidFill>
              </a:rPr>
              <a:t>Developing an application such that it is simple, accessible and easy to use for rural people and it should be available in regional language.</a:t>
            </a:r>
            <a:endParaRPr sz="1794" dirty="0">
              <a:solidFill>
                <a:schemeClr val="tx1"/>
              </a:solidFill>
            </a:endParaRPr>
          </a:p>
          <a:p>
            <a:pPr marL="457200" lvl="0" indent="-342548" algn="l" rtl="0">
              <a:spcBef>
                <a:spcPts val="0"/>
              </a:spcBef>
              <a:spcAft>
                <a:spcPts val="0"/>
              </a:spcAft>
              <a:buSzPts val="1794"/>
              <a:buChar char="●"/>
            </a:pPr>
            <a:r>
              <a:rPr lang="en" dirty="0">
                <a:solidFill>
                  <a:schemeClr val="tx1"/>
                </a:solidFill>
              </a:rPr>
              <a:t>Most of the apps are not simple to use for rural  people to understand and use.</a:t>
            </a:r>
            <a:endParaRPr sz="1794" dirty="0">
              <a:solidFill>
                <a:schemeClr val="tx1"/>
              </a:solidFill>
            </a:endParaRPr>
          </a:p>
        </p:txBody>
      </p:sp>
      <p:pic>
        <p:nvPicPr>
          <p:cNvPr id="71" name="Google Shape;71;p15"/>
          <p:cNvPicPr preferRelativeResize="0"/>
          <p:nvPr/>
        </p:nvPicPr>
        <p:blipFill>
          <a:blip r:embed="rId3">
            <a:alphaModFix/>
          </a:blip>
          <a:stretch>
            <a:fillRect/>
          </a:stretch>
        </p:blipFill>
        <p:spPr>
          <a:xfrm>
            <a:off x="7738775" y="0"/>
            <a:ext cx="1151525" cy="1151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References</a:t>
            </a:r>
            <a:endParaRPr/>
          </a:p>
        </p:txBody>
      </p:sp>
      <p:sp>
        <p:nvSpPr>
          <p:cNvPr id="222" name="Google Shape;222;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buNone/>
            </a:pPr>
            <a:r>
              <a:rPr lang="en" sz="1400" dirty="0">
                <a:solidFill>
                  <a:schemeClr val="tx1"/>
                </a:solidFill>
                <a:hlinkClick r:id="rId3"/>
              </a:rPr>
              <a:t>[1]</a:t>
            </a:r>
            <a:r>
              <a:rPr lang="en-IN" sz="1400" u="sng" dirty="0">
                <a:solidFill>
                  <a:schemeClr val="tx1"/>
                </a:solidFill>
                <a:hlinkClick r:id="rId3"/>
              </a:rPr>
              <a:t> https://www.statista.com/aboutus/our-research-commitment</a:t>
            </a:r>
            <a:endParaRPr lang="en-IN" sz="1400" dirty="0">
              <a:solidFill>
                <a:schemeClr val="tx1"/>
              </a:solidFill>
            </a:endParaRPr>
          </a:p>
          <a:p>
            <a:pPr marL="0" lvl="0" indent="0" algn="l" rtl="0">
              <a:spcBef>
                <a:spcPts val="1200"/>
              </a:spcBef>
              <a:spcAft>
                <a:spcPts val="0"/>
              </a:spcAft>
              <a:buNone/>
            </a:pPr>
            <a:r>
              <a:rPr lang="en" sz="1500" u="sng" dirty="0">
                <a:solidFill>
                  <a:schemeClr val="hlink"/>
                </a:solidFill>
                <a:hlinkClick r:id="rId4"/>
              </a:rPr>
              <a:t>[2] https://timesofindia.indiatimes.com/india/alcohol-kills-2-6l-indians-every-year-who-report/articleshow/65917785.cms</a:t>
            </a:r>
            <a:endParaRPr sz="1500" dirty="0"/>
          </a:p>
          <a:p>
            <a:pPr marL="0" lvl="0" indent="0" algn="l" rtl="0">
              <a:spcBef>
                <a:spcPts val="1200"/>
              </a:spcBef>
              <a:spcAft>
                <a:spcPts val="0"/>
              </a:spcAft>
              <a:buNone/>
            </a:pPr>
            <a:r>
              <a:rPr lang="en" sz="1500" u="sng" dirty="0">
                <a:solidFill>
                  <a:schemeClr val="hlink"/>
                </a:solidFill>
                <a:hlinkClick r:id="rId5"/>
              </a:rPr>
              <a:t>[3] https://www.therecoveryvillage.com/alcohol-abuse/alcohol-facts-statistics</a:t>
            </a:r>
            <a:endParaRPr sz="1500" dirty="0"/>
          </a:p>
          <a:p>
            <a:pPr marL="0" lvl="0" indent="0" algn="l" rtl="0">
              <a:spcBef>
                <a:spcPts val="1200"/>
              </a:spcBef>
              <a:spcAft>
                <a:spcPts val="0"/>
              </a:spcAft>
              <a:buNone/>
            </a:pPr>
            <a:r>
              <a:rPr lang="en" sz="1500" u="sng" dirty="0">
                <a:solidFill>
                  <a:schemeClr val="hlink"/>
                </a:solidFill>
                <a:hlinkClick r:id="rId6"/>
              </a:rPr>
              <a:t>[4]https://www.gatehousetreatment.com/internal-relapse-triggers-vs-external-relapse-triggers/</a:t>
            </a:r>
            <a:endParaRPr sz="1500" dirty="0"/>
          </a:p>
          <a:p>
            <a:pPr marL="0" lvl="0" indent="0" algn="l" rtl="0">
              <a:spcBef>
                <a:spcPts val="1200"/>
              </a:spcBef>
              <a:spcAft>
                <a:spcPts val="0"/>
              </a:spcAft>
              <a:buNone/>
            </a:pPr>
            <a:r>
              <a:rPr lang="en" sz="1500" u="sng" dirty="0">
                <a:solidFill>
                  <a:schemeClr val="hlink"/>
                </a:solidFill>
                <a:hlinkClick r:id="rId7"/>
              </a:rPr>
              <a:t>[5]https://powerofted.com/what-triggers-you-2/</a:t>
            </a:r>
            <a:endParaRPr sz="1500" dirty="0"/>
          </a:p>
          <a:p>
            <a:pPr marL="0" lvl="0" indent="0" algn="l" rtl="0">
              <a:spcBef>
                <a:spcPts val="1200"/>
              </a:spcBef>
              <a:spcAft>
                <a:spcPts val="0"/>
              </a:spcAft>
              <a:buNone/>
            </a:pPr>
            <a:r>
              <a:rPr lang="en" sz="1500" u="sng" dirty="0">
                <a:solidFill>
                  <a:schemeClr val="hlink"/>
                </a:solidFill>
                <a:hlinkClick r:id="rId8"/>
              </a:rPr>
              <a:t>[6] https://www.pwc.in/assets/pdfs/publications/2017/how-mhealth-can-revolutionise-the-indian-healthcare-industry.pdf</a:t>
            </a:r>
            <a:endParaRPr sz="1500" dirty="0"/>
          </a:p>
          <a:p>
            <a:pPr marL="0" lvl="0" indent="0" algn="l" rtl="0">
              <a:spcBef>
                <a:spcPts val="1200"/>
              </a:spcBef>
              <a:spcAft>
                <a:spcPts val="1200"/>
              </a:spcAft>
              <a:buNone/>
            </a:pPr>
            <a:endParaRPr dirty="0"/>
          </a:p>
        </p:txBody>
      </p:sp>
      <p:pic>
        <p:nvPicPr>
          <p:cNvPr id="223" name="Google Shape;223;p36"/>
          <p:cNvPicPr preferRelativeResize="0"/>
          <p:nvPr/>
        </p:nvPicPr>
        <p:blipFill>
          <a:blip r:embed="rId9">
            <a:alphaModFix/>
          </a:blip>
          <a:stretch>
            <a:fillRect/>
          </a:stretch>
        </p:blipFill>
        <p:spPr>
          <a:xfrm>
            <a:off x="7748325" y="66800"/>
            <a:ext cx="1151525" cy="1151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85060" y="99237"/>
            <a:ext cx="7797210" cy="492641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ts val="990"/>
              <a:buNone/>
            </a:pPr>
            <a:r>
              <a:rPr lang="en" sz="1620" b="1" dirty="0">
                <a:solidFill>
                  <a:schemeClr val="dk2"/>
                </a:solidFill>
              </a:rPr>
              <a:t>                                                       </a:t>
            </a:r>
            <a:r>
              <a:rPr lang="en" sz="2175" dirty="0">
                <a:solidFill>
                  <a:schemeClr val="dk2"/>
                </a:solidFill>
              </a:rPr>
              <a:t> </a:t>
            </a:r>
            <a:r>
              <a:rPr lang="en" sz="2175" dirty="0"/>
              <a:t>Existing systems</a:t>
            </a:r>
            <a:endParaRPr sz="2175" dirty="0"/>
          </a:p>
          <a:p>
            <a:r>
              <a:rPr lang="en" sz="1300" b="1" dirty="0">
                <a:latin typeface="+mj-lt"/>
              </a:rPr>
              <a:t>1. Clean time counter </a:t>
            </a:r>
            <a:r>
              <a:rPr lang="en" sz="1300" b="1" dirty="0">
                <a:solidFill>
                  <a:schemeClr val="tx1"/>
                </a:solidFill>
                <a:latin typeface="+mj-lt"/>
              </a:rPr>
              <a:t>:</a:t>
            </a:r>
            <a:r>
              <a:rPr lang="en" sz="1300" dirty="0">
                <a:solidFill>
                  <a:schemeClr val="tx1"/>
                </a:solidFill>
                <a:latin typeface="+mj-lt"/>
              </a:rPr>
              <a:t> </a:t>
            </a:r>
            <a:br>
              <a:rPr lang="en" sz="1300" dirty="0">
                <a:solidFill>
                  <a:schemeClr val="tx1"/>
                </a:solidFill>
                <a:latin typeface="+mj-lt"/>
              </a:rPr>
            </a:br>
            <a:r>
              <a:rPr lang="en-US" sz="1300" dirty="0">
                <a:solidFill>
                  <a:schemeClr val="tx1"/>
                </a:solidFill>
                <a:latin typeface="+mj-lt"/>
              </a:rPr>
              <a:t>Clean time counter is a Russian app released on 23 January 2013, developed by </a:t>
            </a:r>
            <a:r>
              <a:rPr lang="en-US" sz="1300" dirty="0" err="1">
                <a:solidFill>
                  <a:schemeClr val="tx1"/>
                </a:solidFill>
                <a:latin typeface="+mj-lt"/>
              </a:rPr>
              <a:t>topotApps</a:t>
            </a:r>
            <a:r>
              <a:rPr lang="en-US" sz="1300" dirty="0">
                <a:solidFill>
                  <a:schemeClr val="tx1"/>
                </a:solidFill>
                <a:latin typeface="+mj-lt"/>
              </a:rPr>
              <a:t>. It is available for free and downloaded by more than 500k people. </a:t>
            </a:r>
            <a:br>
              <a:rPr lang="en-US" sz="1300" dirty="0">
                <a:solidFill>
                  <a:schemeClr val="tx1"/>
                </a:solidFill>
                <a:latin typeface="+mj-lt"/>
              </a:rPr>
            </a:br>
            <a:r>
              <a:rPr lang="en-US" sz="1300" dirty="0">
                <a:solidFill>
                  <a:schemeClr val="tx1"/>
                </a:solidFill>
                <a:latin typeface="+mj-lt"/>
              </a:rPr>
              <a:t>This app takes the date, time of quitting alcohol and options to select addiction type. User can add name, gender, password and it is optional. It counts the sobriety time in days, hours, minutes and in seconds.</a:t>
            </a:r>
            <a:br>
              <a:rPr lang="en-US" sz="1300" dirty="0">
                <a:solidFill>
                  <a:schemeClr val="tx1"/>
                </a:solidFill>
                <a:latin typeface="+mj-lt"/>
              </a:rPr>
            </a:br>
            <a:r>
              <a:rPr lang="en" sz="1300" dirty="0">
                <a:solidFill>
                  <a:schemeClr val="tx1"/>
                </a:solidFill>
                <a:latin typeface="+mj-lt"/>
              </a:rPr>
              <a:t>Useful for recovering alcohol </a:t>
            </a:r>
            <a:r>
              <a:rPr lang="en-IN" sz="1300" dirty="0">
                <a:solidFill>
                  <a:schemeClr val="tx1"/>
                </a:solidFill>
                <a:latin typeface="+mj-lt"/>
              </a:rPr>
              <a:t>addicts</a:t>
            </a:r>
            <a:r>
              <a:rPr lang="en" sz="1300" dirty="0">
                <a:solidFill>
                  <a:schemeClr val="tx1"/>
                </a:solidFill>
                <a:latin typeface="+mj-lt"/>
              </a:rPr>
              <a:t>.</a:t>
            </a:r>
            <a:r>
              <a:rPr lang="en-IN" sz="1300" dirty="0">
                <a:solidFill>
                  <a:schemeClr val="tx1"/>
                </a:solidFill>
                <a:latin typeface="+mj-lt"/>
              </a:rPr>
              <a:t> </a:t>
            </a:r>
            <a:r>
              <a:rPr lang="en-US" sz="1300" dirty="0">
                <a:solidFill>
                  <a:schemeClr val="tx1"/>
                </a:solidFill>
                <a:latin typeface="+mj-lt"/>
              </a:rPr>
              <a:t>Drawbacks are it has only one feature and no options to get connected with the sober community.</a:t>
            </a:r>
            <a:br>
              <a:rPr lang="en-US" sz="1300" dirty="0">
                <a:solidFill>
                  <a:schemeClr val="tx1"/>
                </a:solidFill>
                <a:latin typeface="+mj-lt"/>
              </a:rPr>
            </a:br>
            <a:br>
              <a:rPr lang="en-US" sz="1300" dirty="0">
                <a:solidFill>
                  <a:schemeClr val="tx1"/>
                </a:solidFill>
                <a:latin typeface="+mj-lt"/>
              </a:rPr>
            </a:br>
            <a:r>
              <a:rPr lang="en" sz="1300" b="1" dirty="0">
                <a:solidFill>
                  <a:schemeClr val="tx1"/>
                </a:solidFill>
                <a:latin typeface="+mj-lt"/>
              </a:rPr>
              <a:t>2.  EasyQuit Drinking :</a:t>
            </a:r>
            <a:br>
              <a:rPr lang="en-US" sz="1300" dirty="0">
                <a:solidFill>
                  <a:schemeClr val="tx1"/>
                </a:solidFill>
                <a:latin typeface="+mj-lt"/>
              </a:rPr>
            </a:br>
            <a:r>
              <a:rPr lang="en-US" sz="1300" dirty="0">
                <a:solidFill>
                  <a:schemeClr val="tx1"/>
                </a:solidFill>
                <a:latin typeface="+mj-lt"/>
              </a:rPr>
              <a:t>1) It is a German app released on 17 December 2016, developed by Mario Herzberg. It is available for free and downloaded by more than 500k people. </a:t>
            </a:r>
            <a:br>
              <a:rPr lang="en-US" sz="1300" dirty="0">
                <a:solidFill>
                  <a:schemeClr val="tx1"/>
                </a:solidFill>
                <a:latin typeface="+mj-lt"/>
              </a:rPr>
            </a:br>
            <a:r>
              <a:rPr lang="en-US" sz="1300" dirty="0">
                <a:solidFill>
                  <a:schemeClr val="tx1"/>
                </a:solidFill>
                <a:latin typeface="+mj-lt"/>
              </a:rPr>
              <a:t>2) This app does not take any user information except date and time of quitting alcohol. Money spent weekly, drinks per week and currency symbol need to be set so that the app calculates how much money saved from the day of quitting. Mind games will help to distract his mind from triggers. Total health section contains 18 health conditions with the time to reach that health </a:t>
            </a:r>
            <a:r>
              <a:rPr lang="en-US" sz="1300" dirty="0"/>
              <a:t>condition, it will decrease based on sobriety days count and show the percentage of improvement. </a:t>
            </a:r>
            <a:br>
              <a:rPr lang="en-US" sz="1300" dirty="0"/>
            </a:br>
            <a:r>
              <a:rPr lang="en-US" sz="1300" dirty="0"/>
              <a:t>3) User can add their craving for 10 marks and triggers. Its history will be available to analyze. Some other features are helpful tips to avoid triggers, quit slowly mode, dairy to add our feelings, motivation section to add quotes or any motivational thoughts.</a:t>
            </a:r>
            <a:br>
              <a:rPr lang="en-US" sz="1300" dirty="0"/>
            </a:br>
            <a:r>
              <a:rPr lang="en-US" sz="1300" dirty="0"/>
              <a:t>4) Lifetime regained will be counted, based on achievement badges are given, we can add relapse count and start again by setting date or ignore relapse or shift quitting date to week or month.</a:t>
            </a:r>
            <a:br>
              <a:rPr lang="en-US" sz="1300" dirty="0"/>
            </a:br>
            <a:r>
              <a:rPr lang="en-US" sz="1300" dirty="0"/>
              <a:t>5)It helps to motivate the people. Drawbacks are all these features helpful for urban literate people but not for illiterates, not simple to use, there is no definite output for some features so that users should analyze on their own.</a:t>
            </a:r>
            <a:br>
              <a:rPr lang="en-US" sz="1300" dirty="0"/>
            </a:br>
            <a:br>
              <a:rPr lang="en-US" sz="1300" dirty="0"/>
            </a:br>
            <a:endParaRPr sz="1300" dirty="0">
              <a:solidFill>
                <a:schemeClr val="tx1"/>
              </a:solidFill>
              <a:latin typeface="+mj-lt"/>
            </a:endParaRPr>
          </a:p>
        </p:txBody>
      </p:sp>
      <p:pic>
        <p:nvPicPr>
          <p:cNvPr id="78" name="Google Shape;78;p16"/>
          <p:cNvPicPr preferRelativeResize="0"/>
          <p:nvPr/>
        </p:nvPicPr>
        <p:blipFill>
          <a:blip r:embed="rId3">
            <a:alphaModFix/>
          </a:blip>
          <a:stretch>
            <a:fillRect/>
          </a:stretch>
        </p:blipFill>
        <p:spPr>
          <a:xfrm>
            <a:off x="7738775" y="0"/>
            <a:ext cx="1151525" cy="1151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F59AE8-818A-4A13-BE3E-9D3F86106374}"/>
              </a:ext>
            </a:extLst>
          </p:cNvPr>
          <p:cNvSpPr>
            <a:spLocks noGrp="1"/>
          </p:cNvSpPr>
          <p:nvPr>
            <p:ph type="body" idx="1"/>
          </p:nvPr>
        </p:nvSpPr>
        <p:spPr>
          <a:xfrm>
            <a:off x="311701" y="141766"/>
            <a:ext cx="7343742" cy="4727945"/>
          </a:xfrm>
        </p:spPr>
        <p:txBody>
          <a:bodyPr>
            <a:noAutofit/>
          </a:bodyPr>
          <a:lstStyle/>
          <a:p>
            <a:pPr marL="114300" indent="0">
              <a:buNone/>
            </a:pPr>
            <a:r>
              <a:rPr lang="en-US" sz="1200" b="1" dirty="0">
                <a:solidFill>
                  <a:schemeClr val="tx1"/>
                </a:solidFill>
              </a:rPr>
              <a:t>3.  Iron Will :</a:t>
            </a:r>
          </a:p>
          <a:p>
            <a:pPr>
              <a:buFont typeface="Arial" panose="020B0604020202020204" pitchFamily="34" charset="0"/>
              <a:buChar char="•"/>
            </a:pPr>
            <a:r>
              <a:rPr lang="en-US" sz="1200" dirty="0">
                <a:solidFill>
                  <a:schemeClr val="tx1"/>
                </a:solidFill>
              </a:rPr>
              <a:t>Iron will was released on 11 February 2019, developed by Emerald Isle studio. It is available for free and downloaded by more than 500k people.</a:t>
            </a:r>
          </a:p>
          <a:p>
            <a:pPr>
              <a:buFont typeface="Arial" panose="020B0604020202020204" pitchFamily="34" charset="0"/>
              <a:buChar char="•"/>
            </a:pPr>
            <a:r>
              <a:rPr lang="en-US" sz="1200" dirty="0">
                <a:solidFill>
                  <a:schemeClr val="tx1"/>
                </a:solidFill>
              </a:rPr>
              <a:t>It counts </a:t>
            </a:r>
            <a:r>
              <a:rPr lang="en-US" sz="1200" dirty="0" err="1">
                <a:solidFill>
                  <a:schemeClr val="tx1"/>
                </a:solidFill>
              </a:rPr>
              <a:t>soberity</a:t>
            </a:r>
            <a:r>
              <a:rPr lang="en-US" sz="1200" dirty="0">
                <a:solidFill>
                  <a:schemeClr val="tx1"/>
                </a:solidFill>
              </a:rPr>
              <a:t>  in days, months and in years. Rank is given based on days of sobriety.</a:t>
            </a:r>
          </a:p>
          <a:p>
            <a:pPr>
              <a:buFont typeface="Arial" panose="020B0604020202020204" pitchFamily="34" charset="0"/>
              <a:buChar char="•"/>
            </a:pPr>
            <a:r>
              <a:rPr lang="en-US" sz="1200" dirty="0">
                <a:solidFill>
                  <a:schemeClr val="tx1"/>
                </a:solidFill>
              </a:rPr>
              <a:t>Reset button is to set time again during this user can add reasons or short notes for relapse and  this history is saved to analyze. Person can see his/her sober days on the home screen by changing the settings.</a:t>
            </a:r>
          </a:p>
          <a:p>
            <a:pPr>
              <a:buFont typeface="Arial" panose="020B0604020202020204" pitchFamily="34" charset="0"/>
              <a:buChar char="•"/>
            </a:pPr>
            <a:r>
              <a:rPr lang="en-US" sz="1200" dirty="0">
                <a:solidFill>
                  <a:schemeClr val="tx1"/>
                </a:solidFill>
              </a:rPr>
              <a:t>Helps in tracking the progress towards </a:t>
            </a:r>
            <a:r>
              <a:rPr lang="en-US" sz="1200" dirty="0" err="1">
                <a:solidFill>
                  <a:schemeClr val="tx1"/>
                </a:solidFill>
              </a:rPr>
              <a:t>soberity</a:t>
            </a:r>
            <a:r>
              <a:rPr lang="en-US" sz="1200" dirty="0">
                <a:solidFill>
                  <a:schemeClr val="tx1"/>
                </a:solidFill>
              </a:rPr>
              <a:t>. Drawbacks are this app not counts in hours, minutes and in seconds and it is for the one who is willing to quit drinking.</a:t>
            </a:r>
          </a:p>
          <a:p>
            <a:pPr marL="114300" indent="0">
              <a:buNone/>
            </a:pPr>
            <a:endParaRPr lang="en-US" sz="1200" dirty="0">
              <a:solidFill>
                <a:schemeClr val="tx1"/>
              </a:solidFill>
            </a:endParaRPr>
          </a:p>
          <a:p>
            <a:pPr marL="114300" indent="0">
              <a:buNone/>
            </a:pPr>
            <a:r>
              <a:rPr lang="en-IN" sz="1200" b="1" dirty="0">
                <a:solidFill>
                  <a:schemeClr val="tx1"/>
                </a:solidFill>
              </a:rPr>
              <a:t>4.  I am sober :</a:t>
            </a:r>
          </a:p>
          <a:p>
            <a:pPr>
              <a:buFont typeface="Arial" panose="020B0604020202020204" pitchFamily="34" charset="0"/>
              <a:buChar char="•"/>
            </a:pPr>
            <a:r>
              <a:rPr lang="en-US" sz="1200" dirty="0">
                <a:solidFill>
                  <a:schemeClr val="tx1"/>
                </a:solidFill>
              </a:rPr>
              <a:t>I am sober is an American app released on 18 February 2014. It is available for free and memory space required is 52.86 MB. More than 10L people are using this app. It takes a date from which a person is sober and it will set the track on it. </a:t>
            </a:r>
          </a:p>
          <a:p>
            <a:pPr>
              <a:buFont typeface="Arial" panose="020B0604020202020204" pitchFamily="34" charset="0"/>
              <a:buChar char="•"/>
            </a:pPr>
            <a:r>
              <a:rPr lang="en-US" sz="1200" dirty="0">
                <a:solidFill>
                  <a:schemeClr val="tx1"/>
                </a:solidFill>
              </a:rPr>
              <a:t>It takes aim from the user and motivates him or her to quit alcohol.  It makes him take pledge every day, sends notification everyday to take pledge and it gives motivational thoughts. </a:t>
            </a:r>
          </a:p>
          <a:p>
            <a:pPr>
              <a:buFont typeface="Arial" panose="020B0604020202020204" pitchFamily="34" charset="0"/>
              <a:buChar char="•"/>
            </a:pPr>
            <a:r>
              <a:rPr lang="en-US" sz="1200" dirty="0">
                <a:solidFill>
                  <a:schemeClr val="tx1"/>
                </a:solidFill>
              </a:rPr>
              <a:t>Users can post photos and share their experience with other users. There is a provision for a personal diary where the user can write his personal things so that they can recap their past. </a:t>
            </a:r>
          </a:p>
          <a:p>
            <a:pPr>
              <a:buFont typeface="Arial" panose="020B0604020202020204" pitchFamily="34" charset="0"/>
              <a:buChar char="•"/>
            </a:pPr>
            <a:r>
              <a:rPr lang="en-US" sz="1200" dirty="0">
                <a:solidFill>
                  <a:schemeClr val="tx1"/>
                </a:solidFill>
              </a:rPr>
              <a:t>Savings of money, time, calories can be calculated. It maintains the statistics of the current pledge streak, longest pledge streak, total pledge, total reviews. This app has some drawbacks, since all the features are through texts, illiterates cannot use this. There is a chance of posting irrelevant posts.</a:t>
            </a:r>
            <a:r>
              <a:rPr lang="en-US" sz="1200" dirty="0"/>
              <a:t> </a:t>
            </a:r>
          </a:p>
          <a:p>
            <a:pPr marL="114300" indent="0">
              <a:buNone/>
            </a:pPr>
            <a:br>
              <a:rPr lang="en-US" sz="1200" dirty="0"/>
            </a:br>
            <a:endParaRPr lang="en-IN" sz="1200" dirty="0">
              <a:solidFill>
                <a:schemeClr val="tx1"/>
              </a:solidFill>
            </a:endParaRPr>
          </a:p>
          <a:p>
            <a:pPr marL="114300" indent="0">
              <a:buNone/>
            </a:pPr>
            <a:endParaRPr lang="en-US" sz="1200" dirty="0">
              <a:solidFill>
                <a:schemeClr val="tx1"/>
              </a:solidFill>
            </a:endParaRPr>
          </a:p>
          <a:p>
            <a:pPr marL="114300" indent="0">
              <a:buNone/>
            </a:pPr>
            <a:r>
              <a:rPr lang="en-US" sz="1200" dirty="0">
                <a:solidFill>
                  <a:schemeClr val="tx1"/>
                </a:solidFill>
              </a:rPr>
              <a:t> </a:t>
            </a:r>
            <a:br>
              <a:rPr lang="en-US" sz="1200" dirty="0">
                <a:solidFill>
                  <a:schemeClr val="tx1"/>
                </a:solidFill>
              </a:rPr>
            </a:br>
            <a:endParaRPr lang="en-IN" sz="1200" dirty="0">
              <a:solidFill>
                <a:schemeClr val="tx1"/>
              </a:solidFill>
            </a:endParaRPr>
          </a:p>
        </p:txBody>
      </p:sp>
      <p:pic>
        <p:nvPicPr>
          <p:cNvPr id="4" name="Google Shape;78;p16">
            <a:extLst>
              <a:ext uri="{FF2B5EF4-FFF2-40B4-BE49-F238E27FC236}">
                <a16:creationId xmlns:a16="http://schemas.microsoft.com/office/drawing/2014/main" id="{01872BD0-1891-43D8-A10B-737913F560F7}"/>
              </a:ext>
            </a:extLst>
          </p:cNvPr>
          <p:cNvPicPr preferRelativeResize="0"/>
          <p:nvPr/>
        </p:nvPicPr>
        <p:blipFill>
          <a:blip r:embed="rId2">
            <a:alphaModFix/>
          </a:blip>
          <a:stretch>
            <a:fillRect/>
          </a:stretch>
        </p:blipFill>
        <p:spPr>
          <a:xfrm>
            <a:off x="7908896" y="0"/>
            <a:ext cx="1151525" cy="1151525"/>
          </a:xfrm>
          <a:prstGeom prst="rect">
            <a:avLst/>
          </a:prstGeom>
          <a:noFill/>
          <a:ln>
            <a:noFill/>
          </a:ln>
        </p:spPr>
      </p:pic>
    </p:spTree>
    <p:extLst>
      <p:ext uri="{BB962C8B-B14F-4D97-AF65-F5344CB8AC3E}">
        <p14:creationId xmlns:p14="http://schemas.microsoft.com/office/powerpoint/2010/main" val="4055678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7906525" y="-12"/>
            <a:ext cx="1151525" cy="1151525"/>
          </a:xfrm>
          <a:prstGeom prst="rect">
            <a:avLst/>
          </a:prstGeom>
          <a:noFill/>
          <a:ln>
            <a:noFill/>
          </a:ln>
        </p:spPr>
      </p:pic>
      <p:sp>
        <p:nvSpPr>
          <p:cNvPr id="3" name="Title 2">
            <a:extLst>
              <a:ext uri="{FF2B5EF4-FFF2-40B4-BE49-F238E27FC236}">
                <a16:creationId xmlns:a16="http://schemas.microsoft.com/office/drawing/2014/main" id="{809452A4-C5D6-4380-9A97-CE2A1F728E9C}"/>
              </a:ext>
            </a:extLst>
          </p:cNvPr>
          <p:cNvSpPr>
            <a:spLocks noGrp="1"/>
          </p:cNvSpPr>
          <p:nvPr>
            <p:ph type="title"/>
          </p:nvPr>
        </p:nvSpPr>
        <p:spPr>
          <a:xfrm>
            <a:off x="311700" y="445025"/>
            <a:ext cx="7726514" cy="4304184"/>
          </a:xfrm>
        </p:spPr>
        <p:txBody>
          <a:bodyPr>
            <a:noAutofit/>
          </a:bodyPr>
          <a:lstStyle/>
          <a:p>
            <a:r>
              <a:rPr lang="en-US" sz="1200" b="1" dirty="0"/>
              <a:t>5. AA Speaker :</a:t>
            </a:r>
            <a:br>
              <a:rPr lang="en-US" sz="1200" b="1" dirty="0"/>
            </a:br>
            <a:r>
              <a:rPr lang="en-US" sz="1200" dirty="0"/>
              <a:t>AA speaker Free is a Britain app released on 15 September 2014, developed by </a:t>
            </a:r>
            <a:r>
              <a:rPr lang="en-US" sz="1200" dirty="0" err="1"/>
              <a:t>Marnistek</a:t>
            </a:r>
            <a:r>
              <a:rPr lang="en-US" sz="1200" dirty="0"/>
              <a:t>, made in the United Kingdom. It is available for free and memory space required is 16.03 MB. This application has been downloaded by more than 100k people. </a:t>
            </a:r>
            <a:br>
              <a:rPr lang="en-US" sz="1200" dirty="0"/>
            </a:br>
            <a:r>
              <a:rPr lang="en-US" sz="1200" dirty="0"/>
              <a:t>Users of this app are UK people and those who are fluent in </a:t>
            </a:r>
            <a:r>
              <a:rPr lang="en-US" sz="1200" dirty="0" err="1"/>
              <a:t>english</a:t>
            </a:r>
            <a:r>
              <a:rPr lang="en-US" sz="1200" dirty="0"/>
              <a:t>. </a:t>
            </a:r>
            <a:br>
              <a:rPr lang="en-US" sz="1200" dirty="0"/>
            </a:br>
            <a:r>
              <a:rPr lang="en-US" sz="1200" dirty="0"/>
              <a:t>Features of this app are it has more than 500 speeches of recovery people, Joe and Charlie's big book study part by part 34 audios, audios of big book study alcoholic anonymous written by Bill Wilson, 12 steps and 12 traditions of alcoholic anonymous and audios of workshops that are held at different places.</a:t>
            </a:r>
            <a:br>
              <a:rPr lang="en-US" sz="1200" dirty="0"/>
            </a:br>
            <a:r>
              <a:rPr lang="en-US" sz="1200" dirty="0"/>
              <a:t>Drawbacks of this app are that people who do not know English are unable to use this app and there is no interaction between people. </a:t>
            </a:r>
            <a:br>
              <a:rPr lang="en-US" sz="1200" dirty="0"/>
            </a:br>
            <a:br>
              <a:rPr lang="en-US" sz="1200" dirty="0"/>
            </a:br>
            <a:r>
              <a:rPr lang="en-US" sz="1200" b="1" dirty="0"/>
              <a:t>6.  Sobriety clock :</a:t>
            </a:r>
            <a:br>
              <a:rPr lang="en-US" sz="1200" dirty="0"/>
            </a:br>
            <a:r>
              <a:rPr lang="en-US" sz="1200" dirty="0"/>
              <a:t>Sobriety clock is an American app released on 22 </a:t>
            </a:r>
            <a:r>
              <a:rPr lang="en-US" sz="1200" dirty="0" err="1"/>
              <a:t>september</a:t>
            </a:r>
            <a:r>
              <a:rPr lang="en-US" sz="1200" dirty="0"/>
              <a:t> 2014, developed by Michael Tiffany. It is available for free and memory space required is 9.92 MB. This application has been downloaded by more than 100k people. </a:t>
            </a:r>
            <a:br>
              <a:rPr lang="en-US" sz="1200" dirty="0"/>
            </a:br>
            <a:r>
              <a:rPr lang="en-US" sz="1200" dirty="0"/>
              <a:t>Users of this app are people who read and understand English. Features of this app are it keeps track of how long a user has been sober. The 12 steps of recovery, the user can browse quotes, read quotes and add quotes and can set sponsor contact so that he or she can make a phone call in a single touch.</a:t>
            </a:r>
            <a:br>
              <a:rPr lang="en-US" sz="1200" dirty="0"/>
            </a:br>
            <a:r>
              <a:rPr lang="en-US" sz="1200" dirty="0"/>
              <a:t>Drawbacks of this app are rural people may find it difficult to use this app, illiterates cannot understand 12 steps of recovery since they are in </a:t>
            </a:r>
            <a:r>
              <a:rPr lang="en-US" sz="1200" dirty="0" err="1"/>
              <a:t>english</a:t>
            </a:r>
            <a:r>
              <a:rPr lang="en-US" sz="1200" dirty="0"/>
              <a:t>, if the user relapses then there is no option to reset or change the sober day count. </a:t>
            </a:r>
            <a:br>
              <a:rPr lang="en-US" sz="1200" dirty="0"/>
            </a:br>
            <a:br>
              <a:rPr lang="en-US" sz="1200" dirty="0"/>
            </a:br>
            <a:br>
              <a:rPr lang="en-US" sz="1200" dirty="0"/>
            </a:br>
            <a:br>
              <a:rPr lang="en-US" sz="1200" dirty="0"/>
            </a:br>
            <a:br>
              <a:rPr lang="en-US" sz="1200" dirty="0"/>
            </a:br>
            <a:br>
              <a:rPr lang="en-US" sz="1200" dirty="0"/>
            </a:br>
            <a:endParaRPr lang="en-IN" sz="12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120502" y="445024"/>
            <a:ext cx="7768856" cy="4601897"/>
          </a:xfrm>
          <a:prstGeom prst="rect">
            <a:avLst/>
          </a:prstGeom>
        </p:spPr>
        <p:txBody>
          <a:bodyPr spcFirstLastPara="1" wrap="square" lIns="91425" tIns="91425" rIns="91425" bIns="91425" anchor="t" anchorCtr="0">
            <a:normAutofit/>
          </a:bodyPr>
          <a:lstStyle/>
          <a:p>
            <a:r>
              <a:rPr lang="en" sz="1200" b="1" dirty="0">
                <a:solidFill>
                  <a:schemeClr val="tx1"/>
                </a:solidFill>
              </a:rPr>
              <a:t>7. No relapse : </a:t>
            </a:r>
            <a:br>
              <a:rPr lang="en" sz="1200" b="1" dirty="0">
                <a:solidFill>
                  <a:schemeClr val="tx1"/>
                </a:solidFill>
              </a:rPr>
            </a:br>
            <a:r>
              <a:rPr lang="en-US" sz="1200" dirty="0">
                <a:solidFill>
                  <a:schemeClr val="tx1"/>
                </a:solidFill>
              </a:rPr>
              <a:t>No relapse is an Indian app released on 25 April 2019, developed by </a:t>
            </a:r>
            <a:r>
              <a:rPr lang="en-US" sz="1200" dirty="0" err="1">
                <a:solidFill>
                  <a:schemeClr val="tx1"/>
                </a:solidFill>
              </a:rPr>
              <a:t>Supervoid</a:t>
            </a:r>
            <a:r>
              <a:rPr lang="en-US" sz="1200" dirty="0">
                <a:solidFill>
                  <a:schemeClr val="tx1"/>
                </a:solidFill>
              </a:rPr>
              <a:t>. It is available for free and memory space required is 16.03 MB. This application has been downloaded by over 10000 people.</a:t>
            </a:r>
            <a:br>
              <a:rPr lang="en-US" sz="1200" dirty="0">
                <a:solidFill>
                  <a:schemeClr val="tx1"/>
                </a:solidFill>
              </a:rPr>
            </a:br>
            <a:r>
              <a:rPr lang="en-US" sz="1200" dirty="0">
                <a:solidFill>
                  <a:schemeClr val="tx1"/>
                </a:solidFill>
              </a:rPr>
              <a:t>Users of this app are Urban educated people of India. Features of this app are it keeps track of sobriety day (that is from how many days the user has been sober) , reminds the most recent strike duration and time, it has inspirational quotes, images and posts to keep users motivated, users can save images on their phone and can share to anyone. </a:t>
            </a:r>
            <a:br>
              <a:rPr lang="en-US" sz="1200" dirty="0">
                <a:solidFill>
                  <a:schemeClr val="tx1"/>
                </a:solidFill>
              </a:rPr>
            </a:br>
            <a:r>
              <a:rPr lang="en-US" sz="1200" dirty="0">
                <a:solidFill>
                  <a:schemeClr val="tx1"/>
                </a:solidFill>
              </a:rPr>
              <a:t>The Drawback of this app is that the number of quotes are limited to 25 only.</a:t>
            </a:r>
            <a:br>
              <a:rPr lang="en-US" sz="1200" dirty="0">
                <a:solidFill>
                  <a:schemeClr val="tx1"/>
                </a:solidFill>
              </a:rPr>
            </a:br>
            <a:br>
              <a:rPr lang="en" sz="1200" b="1" dirty="0">
                <a:solidFill>
                  <a:schemeClr val="tx1"/>
                </a:solidFill>
              </a:rPr>
            </a:br>
            <a:r>
              <a:rPr lang="en-IN" sz="1200" b="1" dirty="0">
                <a:solidFill>
                  <a:schemeClr val="tx1"/>
                </a:solidFill>
              </a:rPr>
              <a:t>8.SoberPeer :</a:t>
            </a:r>
            <a:br>
              <a:rPr lang="en-IN" sz="1200" b="1" dirty="0">
                <a:solidFill>
                  <a:schemeClr val="tx1"/>
                </a:solidFill>
              </a:rPr>
            </a:br>
            <a:r>
              <a:rPr lang="en-US" sz="1200" dirty="0">
                <a:solidFill>
                  <a:schemeClr val="tx1"/>
                </a:solidFill>
              </a:rPr>
              <a:t>Sober Peer is a California based application, released on 2 May 2020.It is available for free and it has more than 500 users. It takes a daily survey from the user. Small groups can be created, meetings can be arranged to learn how to avoid addictions.</a:t>
            </a:r>
            <a:br>
              <a:rPr lang="en-US" sz="1200" dirty="0">
                <a:solidFill>
                  <a:schemeClr val="tx1"/>
                </a:solidFill>
              </a:rPr>
            </a:br>
            <a:r>
              <a:rPr lang="en-US" sz="1200" dirty="0">
                <a:solidFill>
                  <a:schemeClr val="tx1"/>
                </a:solidFill>
              </a:rPr>
              <a:t>Users can post their stories. Users can add their triggers like people or places on a map and that notifies them whenever they are in that location. Users can also choose a coach, chat with them, and join sessions. Even they can find the sober peer friend. There is a provision for journals where they can write their experiences in </a:t>
            </a:r>
            <a:r>
              <a:rPr lang="en-US" sz="1200" dirty="0" err="1">
                <a:solidFill>
                  <a:schemeClr val="tx1"/>
                </a:solidFill>
              </a:rPr>
              <a:t>personalised</a:t>
            </a:r>
            <a:r>
              <a:rPr lang="en-US" sz="1200" dirty="0">
                <a:solidFill>
                  <a:schemeClr val="tx1"/>
                </a:solidFill>
              </a:rPr>
              <a:t> notes.</a:t>
            </a:r>
            <a:br>
              <a:rPr lang="en-US" sz="1200" dirty="0">
                <a:solidFill>
                  <a:schemeClr val="tx1"/>
                </a:solidFill>
              </a:rPr>
            </a:br>
            <a:r>
              <a:rPr lang="en-US" sz="1200" dirty="0">
                <a:solidFill>
                  <a:schemeClr val="tx1"/>
                </a:solidFill>
              </a:rPr>
              <a:t>This application has some drawbacks, like the survey does not provide any results. Sessions conducted by coaches are not free. Users can not keep track of their sobriety period.</a:t>
            </a:r>
            <a:br>
              <a:rPr lang="en-US" sz="1200" dirty="0">
                <a:solidFill>
                  <a:schemeClr val="tx1"/>
                </a:solidFill>
              </a:rPr>
            </a:br>
            <a:br>
              <a:rPr lang="en-US" sz="1200" dirty="0">
                <a:solidFill>
                  <a:schemeClr val="tx1"/>
                </a:solidFill>
              </a:rPr>
            </a:br>
            <a:br>
              <a:rPr lang="en-IN" sz="1200" b="1" dirty="0">
                <a:solidFill>
                  <a:schemeClr val="tx1"/>
                </a:solidFill>
              </a:rPr>
            </a:br>
            <a:endParaRPr sz="1200" dirty="0">
              <a:solidFill>
                <a:schemeClr val="tx1"/>
              </a:solidFill>
            </a:endParaRPr>
          </a:p>
        </p:txBody>
      </p:sp>
      <p:pic>
        <p:nvPicPr>
          <p:cNvPr id="92" name="Google Shape;92;p18"/>
          <p:cNvPicPr preferRelativeResize="0"/>
          <p:nvPr/>
        </p:nvPicPr>
        <p:blipFill>
          <a:blip r:embed="rId3">
            <a:alphaModFix/>
          </a:blip>
          <a:stretch>
            <a:fillRect/>
          </a:stretch>
        </p:blipFill>
        <p:spPr>
          <a:xfrm>
            <a:off x="7738775" y="0"/>
            <a:ext cx="1151525" cy="115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397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Requirement collection</a:t>
            </a:r>
            <a:endParaRPr/>
          </a:p>
          <a:p>
            <a:pPr marL="0" lvl="0" indent="0" algn="l" rtl="0">
              <a:spcBef>
                <a:spcPts val="0"/>
              </a:spcBef>
              <a:spcAft>
                <a:spcPts val="0"/>
              </a:spcAft>
              <a:buNone/>
            </a:pPr>
            <a:endParaRPr/>
          </a:p>
        </p:txBody>
      </p:sp>
      <p:pic>
        <p:nvPicPr>
          <p:cNvPr id="134" name="Google Shape;134;p24"/>
          <p:cNvPicPr preferRelativeResize="0"/>
          <p:nvPr/>
        </p:nvPicPr>
        <p:blipFill rotWithShape="1">
          <a:blip r:embed="rId3">
            <a:alphaModFix/>
          </a:blip>
          <a:srcRect r="29636"/>
          <a:stretch/>
        </p:blipFill>
        <p:spPr>
          <a:xfrm>
            <a:off x="311700" y="1198275"/>
            <a:ext cx="3770301" cy="3820975"/>
          </a:xfrm>
          <a:prstGeom prst="rect">
            <a:avLst/>
          </a:prstGeom>
          <a:noFill/>
          <a:ln>
            <a:noFill/>
          </a:ln>
        </p:spPr>
      </p:pic>
      <p:pic>
        <p:nvPicPr>
          <p:cNvPr id="135" name="Google Shape;135;p24"/>
          <p:cNvPicPr preferRelativeResize="0"/>
          <p:nvPr/>
        </p:nvPicPr>
        <p:blipFill>
          <a:blip r:embed="rId4">
            <a:alphaModFix/>
          </a:blip>
          <a:stretch>
            <a:fillRect/>
          </a:stretch>
        </p:blipFill>
        <p:spPr>
          <a:xfrm>
            <a:off x="7992475" y="0"/>
            <a:ext cx="1151525" cy="1151525"/>
          </a:xfrm>
          <a:prstGeom prst="rect">
            <a:avLst/>
          </a:prstGeom>
          <a:noFill/>
          <a:ln>
            <a:noFill/>
          </a:ln>
        </p:spPr>
      </p:pic>
      <p:pic>
        <p:nvPicPr>
          <p:cNvPr id="136" name="Google Shape;136;p24"/>
          <p:cNvPicPr preferRelativeResize="0"/>
          <p:nvPr/>
        </p:nvPicPr>
        <p:blipFill>
          <a:blip r:embed="rId5">
            <a:alphaModFix/>
          </a:blip>
          <a:stretch>
            <a:fillRect/>
          </a:stretch>
        </p:blipFill>
        <p:spPr>
          <a:xfrm>
            <a:off x="4282375" y="1198275"/>
            <a:ext cx="4695002"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Problem Statement</a:t>
            </a:r>
            <a:endParaRPr/>
          </a:p>
        </p:txBody>
      </p:sp>
      <p:sp>
        <p:nvSpPr>
          <p:cNvPr id="142" name="Google Shape;142;p25"/>
          <p:cNvSpPr txBox="1">
            <a:spLocks noGrp="1"/>
          </p:cNvSpPr>
          <p:nvPr>
            <p:ph type="body" idx="1"/>
          </p:nvPr>
        </p:nvSpPr>
        <p:spPr>
          <a:xfrm>
            <a:off x="311700" y="1228675"/>
            <a:ext cx="8520600" cy="3416400"/>
          </a:xfrm>
          <a:prstGeom prst="rect">
            <a:avLst/>
          </a:prstGeom>
        </p:spPr>
        <p:txBody>
          <a:bodyPr spcFirstLastPara="1" wrap="square" lIns="91425" tIns="91425" rIns="91425" bIns="91425" anchor="t" anchorCtr="0">
            <a:normAutofit/>
          </a:bodyPr>
          <a:lstStyle/>
          <a:p>
            <a:pPr marL="457200" lvl="0" indent="-334327" algn="l" rtl="0">
              <a:spcBef>
                <a:spcPts val="0"/>
              </a:spcBef>
              <a:spcAft>
                <a:spcPts val="0"/>
              </a:spcAft>
              <a:buSzPct val="100000"/>
              <a:buChar char="●"/>
            </a:pPr>
            <a:r>
              <a:rPr lang="en"/>
              <a:t>Develop an android application that helps people to find a way to avoid alcohol, calculate their risk level, find information regarding rehabilitation camps, helpline numbers, trigger avoidance techniques and track their sober days.</a:t>
            </a:r>
            <a:endParaRPr/>
          </a:p>
          <a:p>
            <a:pPr marL="457200" lvl="0" indent="0" algn="l" rtl="0">
              <a:spcBef>
                <a:spcPts val="1200"/>
              </a:spcBef>
              <a:spcAft>
                <a:spcPts val="0"/>
              </a:spcAft>
              <a:buNone/>
            </a:pPr>
            <a:endParaRPr/>
          </a:p>
          <a:p>
            <a:pPr marL="0" lvl="0" indent="0" algn="l" rtl="0">
              <a:lnSpc>
                <a:spcPct val="115000"/>
              </a:lnSpc>
              <a:spcBef>
                <a:spcPts val="1200"/>
              </a:spcBef>
              <a:spcAft>
                <a:spcPts val="0"/>
              </a:spcAft>
              <a:buNone/>
            </a:pPr>
            <a:endParaRPr/>
          </a:p>
          <a:p>
            <a:pPr marL="457200" lvl="0" indent="0" algn="l" rtl="0">
              <a:spcBef>
                <a:spcPts val="1200"/>
              </a:spcBef>
              <a:spcAft>
                <a:spcPts val="0"/>
              </a:spcAft>
              <a:buClr>
                <a:schemeClr val="dk1"/>
              </a:buClr>
              <a:buSzPct val="61111"/>
              <a:buFont typeface="Arial"/>
              <a:buNone/>
            </a:pP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1200"/>
              </a:spcAft>
              <a:buNone/>
            </a:pPr>
            <a:endParaRPr/>
          </a:p>
        </p:txBody>
      </p:sp>
      <p:pic>
        <p:nvPicPr>
          <p:cNvPr id="143" name="Google Shape;143;p25"/>
          <p:cNvPicPr preferRelativeResize="0"/>
          <p:nvPr/>
        </p:nvPicPr>
        <p:blipFill>
          <a:blip r:embed="rId3">
            <a:alphaModFix/>
          </a:blip>
          <a:stretch>
            <a:fillRect/>
          </a:stretch>
        </p:blipFill>
        <p:spPr>
          <a:xfrm>
            <a:off x="7738775" y="0"/>
            <a:ext cx="1151525" cy="11515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2884</Words>
  <Application>Microsoft Office PowerPoint</Application>
  <PresentationFormat>On-screen Show (16:9)</PresentationFormat>
  <Paragraphs>177</Paragraphs>
  <Slides>31</Slides>
  <Notes>20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31</vt:i4>
      </vt:variant>
    </vt:vector>
  </HeadingPairs>
  <TitlesOfParts>
    <vt:vector size="33" baseType="lpstr">
      <vt:lpstr>Arial</vt:lpstr>
      <vt:lpstr>Simple Light</vt:lpstr>
      <vt:lpstr>Avoid Relapse Stay Sober: Android Application   Guided by : Dr.P.G. Sunitha Hiremath                                                                                             </vt:lpstr>
      <vt:lpstr>Introduction</vt:lpstr>
      <vt:lpstr>Motivation</vt:lpstr>
      <vt:lpstr>                                                        Existing systems 1. Clean time counter :  Clean time counter is a Russian app released on 23 January 2013, developed by topotApps. It is available for free and downloaded by more than 500k people.  This app takes the date, time of quitting alcohol and options to select addiction type. User can add name, gender, password and it is optional. It counts the sobriety time in days, hours, minutes and in seconds. Useful for recovering alcohol addicts. Drawbacks are it has only one feature and no options to get connected with the sober community.  2.  EasyQuit Drinking : 1) It is a German app released on 17 December 2016, developed by Mario Herzberg. It is available for free and downloaded by more than 500k people.  2) This app does not take any user information except date and time of quitting alcohol. Money spent weekly, drinks per week and currency symbol need to be set so that the app calculates how much money saved from the day of quitting. Mind games will help to distract his mind from triggers. Total health section contains 18 health conditions with the time to reach that health condition, it will decrease based on sobriety days count and show the percentage of improvement.  3) User can add their craving for 10 marks and triggers. Its history will be available to analyze. Some other features are helpful tips to avoid triggers, quit slowly mode, dairy to add our feelings, motivation section to add quotes or any motivational thoughts. 4) Lifetime regained will be counted, based on achievement badges are given, we can add relapse count and start again by setting date or ignore relapse or shift quitting date to week or month. 5)It helps to motivate the people. Drawbacks are all these features helpful for urban literate people but not for illiterates, not simple to use, there is no definite output for some features so that users should analyze on their own.  </vt:lpstr>
      <vt:lpstr>PowerPoint Presentation</vt:lpstr>
      <vt:lpstr>5. AA Speaker : AA speaker Free is a Britain app released on 15 September 2014, developed by Marnistek, made in the United Kingdom. It is available for free and memory space required is 16.03 MB. This application has been downloaded by more than 100k people.  Users of this app are UK people and those who are fluent in english.  Features of this app are it has more than 500 speeches of recovery people, Joe and Charlie's big book study part by part 34 audios, audios of big book study alcoholic anonymous written by Bill Wilson, 12 steps and 12 traditions of alcoholic anonymous and audios of workshops that are held at different places. Drawbacks of this app are that people who do not know English are unable to use this app and there is no interaction between people.   6.  Sobriety clock : Sobriety clock is an American app released on 22 september 2014, developed by Michael Tiffany. It is available for free and memory space required is 9.92 MB. This application has been downloaded by more than 100k people.  Users of this app are people who read and understand English. Features of this app are it keeps track of how long a user has been sober. The 12 steps of recovery, the user can browse quotes, read quotes and add quotes and can set sponsor contact so that he or she can make a phone call in a single touch. Drawbacks of this app are rural people may find it difficult to use this app, illiterates cannot understand 12 steps of recovery since they are in english, if the user relapses then there is no option to reset or change the sober day count.       </vt:lpstr>
      <vt:lpstr>7. No relapse :  No relapse is an Indian app released on 25 April 2019, developed by Supervoid. It is available for free and memory space required is 16.03 MB. This application has been downloaded by over 10000 people. Users of this app are Urban educated people of India. Features of this app are it keeps track of sobriety day (that is from how many days the user has been sober) , reminds the most recent strike duration and time, it has inspirational quotes, images and posts to keep users motivated, users can save images on their phone and can share to anyone.  The Drawback of this app is that the number of quotes are limited to 25 only.  8.SoberPeer : Sober Peer is a California based application, released on 2 May 2020.It is available for free and it has more than 500 users. It takes a daily survey from the user. Small groups can be created, meetings can be arranged to learn how to avoid addictions. Users can post their stories. Users can add their triggers like people or places on a map and that notifies them whenever they are in that location. Users can also choose a coach, chat with them, and join sessions. Even they can find the sober peer friend. There is a provision for journals where they can write their experiences in personalised notes. This application has some drawbacks, like the survey does not provide any results. Sessions conducted by coaches are not free. Users can not keep track of their sobriety period.   </vt:lpstr>
      <vt:lpstr>Requirement collection </vt:lpstr>
      <vt:lpstr>Problem Statement</vt:lpstr>
      <vt:lpstr>PowerPoint Presentation</vt:lpstr>
      <vt:lpstr>Objectives </vt:lpstr>
      <vt:lpstr>Use Case Diagram</vt:lpstr>
      <vt:lpstr>2. Sobriety counter</vt:lpstr>
      <vt:lpstr>3. Triggering Avoidance Techniques</vt:lpstr>
      <vt:lpstr>4. Rehabilitation Centers and Helpline</vt:lpstr>
      <vt:lpstr>Functional Requirements</vt:lpstr>
      <vt:lpstr>Non Functional Requirements</vt:lpstr>
      <vt:lpstr>Proposed Android Features</vt:lpstr>
      <vt:lpstr>Language </vt:lpstr>
      <vt:lpstr>Risk tracker</vt:lpstr>
      <vt:lpstr>Risk Tracker Functionalities  </vt:lpstr>
      <vt:lpstr>Sobriety Tracker  </vt:lpstr>
      <vt:lpstr>Sobriety Tracker functionalities  </vt:lpstr>
      <vt:lpstr>Helpline </vt:lpstr>
      <vt:lpstr>PowerPoint Presentation</vt:lpstr>
      <vt:lpstr>Component yet to be completed   </vt:lpstr>
      <vt:lpstr>Relapse Trigger Avoidance functionalities     </vt:lpstr>
      <vt:lpstr>GUI Design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Avoid Relapse Stay Sober: Android Application   Guided by : Dr.P.G. Sunitha Hiremath</dc:title>
  <dc:creator>Soumya Jakkali</dc:creator>
  <cp:lastModifiedBy>Madhura</cp:lastModifiedBy>
  <cp:revision>17</cp:revision>
  <dcterms:modified xsi:type="dcterms:W3CDTF">2022-01-04T17:52:39Z</dcterms:modified>
</cp:coreProperties>
</file>